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68" r:id="rId3"/>
    <p:sldId id="267" r:id="rId4"/>
    <p:sldId id="257" r:id="rId5"/>
    <p:sldId id="271" r:id="rId6"/>
    <p:sldId id="273" r:id="rId7"/>
    <p:sldId id="274" r:id="rId8"/>
    <p:sldId id="281" r:id="rId9"/>
    <p:sldId id="280" r:id="rId10"/>
    <p:sldId id="275" r:id="rId11"/>
    <p:sldId id="269" r:id="rId12"/>
    <p:sldId id="276" r:id="rId13"/>
    <p:sldId id="277" r:id="rId14"/>
    <p:sldId id="299" r:id="rId15"/>
    <p:sldId id="278" r:id="rId16"/>
    <p:sldId id="292" r:id="rId17"/>
    <p:sldId id="293" r:id="rId18"/>
    <p:sldId id="295" r:id="rId19"/>
    <p:sldId id="294" r:id="rId20"/>
    <p:sldId id="296" r:id="rId21"/>
    <p:sldId id="297" r:id="rId22"/>
    <p:sldId id="279" r:id="rId23"/>
    <p:sldId id="270" r:id="rId24"/>
    <p:sldId id="266" r:id="rId25"/>
  </p:sldIdLst>
  <p:sldSz cx="12192000" cy="6858000"/>
  <p:notesSz cx="6858000" cy="9144000"/>
  <p:embeddedFontLst>
    <p:embeddedFont>
      <p:font typeface="나눔바른고딕" panose="020B0603020101020101" pitchFamily="50" charset="-127"/>
      <p:regular r:id="rId27"/>
      <p:bold r:id="rId28"/>
    </p:embeddedFont>
    <p:embeddedFont>
      <p:font typeface="나눔바른고딕 UltraLight" panose="00000300000000000000" pitchFamily="2" charset="-127"/>
      <p:regular r:id="rId29"/>
    </p:embeddedFont>
    <p:embeddedFont>
      <p:font typeface="나눔스퀘어 ExtraBold" panose="020B0600000101010101" pitchFamily="50" charset="-127"/>
      <p:bold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88" y="1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-385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357A3A-7910-48D4-835E-D12DC5E850E3}" type="datetimeFigureOut">
              <a:rPr lang="ko-KR" altLang="en-US" smtClean="0"/>
              <a:pPr/>
              <a:t>2021-08-16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123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78A1-DC3B-4586-8862-E1B0842E0503}" type="datetimeFigureOut">
              <a:rPr lang="ko-KR" altLang="en-US" smtClean="0"/>
              <a:pPr/>
              <a:t>2021-08-16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C218B-DF6C-470D-9814-48C45D6882F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871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프로젝트2_데이터구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2895600" y="793078"/>
            <a:ext cx="8929445" cy="57398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8"/>
          <p:cNvGrpSpPr/>
          <p:nvPr userDrawn="1"/>
        </p:nvGrpSpPr>
        <p:grpSpPr>
          <a:xfrm>
            <a:off x="5061234" y="0"/>
            <a:ext cx="4598177" cy="882750"/>
            <a:chOff x="5958002" y="558800"/>
            <a:chExt cx="4598177" cy="8827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6" name="직사각형 15"/>
          <p:cNvSpPr/>
          <p:nvPr userDrawn="1"/>
        </p:nvSpPr>
        <p:spPr>
          <a:xfrm>
            <a:off x="301462" y="1302016"/>
            <a:ext cx="19696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김형래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포트폴리오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321782" y="1186791"/>
            <a:ext cx="2032472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" name="그룹 17"/>
          <p:cNvGrpSpPr/>
          <p:nvPr userDrawn="1"/>
        </p:nvGrpSpPr>
        <p:grpSpPr>
          <a:xfrm>
            <a:off x="317392" y="2302990"/>
            <a:ext cx="1534074" cy="315590"/>
            <a:chOff x="136000" y="1840624"/>
            <a:chExt cx="1534074" cy="315590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0" name="직사각형 19"/>
            <p:cNvSpPr/>
            <p:nvPr userDrawn="1"/>
          </p:nvSpPr>
          <p:spPr>
            <a:xfrm>
              <a:off x="136000" y="1859920"/>
              <a:ext cx="1534074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algn="ctr" defTabSz="914400" rtl="0" eaLnBrk="1" latinLnBrk="1" hangingPunct="1"/>
              <a:r>
                <a:rPr lang="en-US" altLang="ko-KR" sz="1200" b="1" kern="12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PART#2  </a:t>
              </a:r>
              <a:r>
                <a:rPr lang="ko-KR" altLang="en-US" sz="1200" b="1" kern="12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프로젝트 </a:t>
              </a:r>
              <a:r>
                <a:rPr lang="en-US" altLang="ko-KR" sz="1200" b="1" kern="12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2</a:t>
              </a:r>
            </a:p>
          </p:txBody>
        </p:sp>
      </p:grp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43" y="707908"/>
            <a:ext cx="1106995" cy="331473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 userDrawn="1"/>
        </p:nvCxnSpPr>
        <p:spPr>
          <a:xfrm flipV="1">
            <a:off x="321782" y="3409293"/>
            <a:ext cx="1849918" cy="1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직사각형 25"/>
          <p:cNvSpPr/>
          <p:nvPr userDrawn="1"/>
        </p:nvSpPr>
        <p:spPr>
          <a:xfrm>
            <a:off x="358612" y="3092716"/>
            <a:ext cx="18226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01 |</a:t>
            </a:r>
            <a:r>
              <a:rPr lang="en-US" altLang="ko-KR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주제 및 기획의도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8" name="직선 연결선 17"/>
          <p:cNvCxnSpPr/>
          <p:nvPr userDrawn="1"/>
        </p:nvCxnSpPr>
        <p:spPr>
          <a:xfrm flipV="1">
            <a:off x="321782" y="3952218"/>
            <a:ext cx="1849918" cy="1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직사각형 22"/>
          <p:cNvSpPr/>
          <p:nvPr userDrawn="1"/>
        </p:nvSpPr>
        <p:spPr>
          <a:xfrm>
            <a:off x="358612" y="3635641"/>
            <a:ext cx="18226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02 |</a:t>
            </a:r>
            <a:r>
              <a:rPr lang="en-US" altLang="ko-KR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개발 환경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4" name="직선 연결선 23"/>
          <p:cNvCxnSpPr/>
          <p:nvPr userDrawn="1"/>
        </p:nvCxnSpPr>
        <p:spPr>
          <a:xfrm flipV="1">
            <a:off x="321782" y="4514193"/>
            <a:ext cx="1849918" cy="1"/>
          </a:xfrm>
          <a:prstGeom prst="line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직사각형 24"/>
          <p:cNvSpPr/>
          <p:nvPr userDrawn="1"/>
        </p:nvSpPr>
        <p:spPr>
          <a:xfrm>
            <a:off x="358612" y="4197616"/>
            <a:ext cx="1822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03 |</a:t>
            </a:r>
            <a:r>
              <a:rPr lang="en-US" altLang="ko-KR" sz="14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4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데이터 구조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7" name="직선 연결선 26"/>
          <p:cNvCxnSpPr/>
          <p:nvPr userDrawn="1"/>
        </p:nvCxnSpPr>
        <p:spPr>
          <a:xfrm flipV="1">
            <a:off x="321782" y="5076168"/>
            <a:ext cx="1849918" cy="1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직사각형 27"/>
          <p:cNvSpPr/>
          <p:nvPr userDrawn="1"/>
        </p:nvSpPr>
        <p:spPr>
          <a:xfrm>
            <a:off x="358612" y="4759591"/>
            <a:ext cx="22131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04 |</a:t>
            </a:r>
            <a:r>
              <a:rPr lang="en-US" altLang="ko-KR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주요 기능 및 담당 업무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9" name="직선 연결선 28"/>
          <p:cNvCxnSpPr/>
          <p:nvPr userDrawn="1"/>
        </p:nvCxnSpPr>
        <p:spPr>
          <a:xfrm flipV="1">
            <a:off x="321782" y="5619093"/>
            <a:ext cx="1849918" cy="1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직사각형 29"/>
          <p:cNvSpPr/>
          <p:nvPr userDrawn="1"/>
        </p:nvSpPr>
        <p:spPr>
          <a:xfrm>
            <a:off x="358612" y="5302516"/>
            <a:ext cx="18226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05 |</a:t>
            </a:r>
            <a:r>
              <a:rPr lang="en-US" altLang="ko-KR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느낀 점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202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프로젝트2_주요기능및담당업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2895600" y="793078"/>
            <a:ext cx="8929445" cy="57398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8"/>
          <p:cNvGrpSpPr/>
          <p:nvPr userDrawn="1"/>
        </p:nvGrpSpPr>
        <p:grpSpPr>
          <a:xfrm>
            <a:off x="5061234" y="0"/>
            <a:ext cx="4598177" cy="882750"/>
            <a:chOff x="5958002" y="558800"/>
            <a:chExt cx="4598177" cy="8827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6" name="직사각형 15"/>
          <p:cNvSpPr/>
          <p:nvPr userDrawn="1"/>
        </p:nvSpPr>
        <p:spPr>
          <a:xfrm>
            <a:off x="301462" y="1302016"/>
            <a:ext cx="19696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김형래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포트폴리오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321782" y="1186791"/>
            <a:ext cx="2032472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" name="그룹 17"/>
          <p:cNvGrpSpPr/>
          <p:nvPr userDrawn="1"/>
        </p:nvGrpSpPr>
        <p:grpSpPr>
          <a:xfrm>
            <a:off x="317392" y="2302990"/>
            <a:ext cx="1534074" cy="315590"/>
            <a:chOff x="136000" y="1840624"/>
            <a:chExt cx="1534074" cy="315590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0" name="직사각형 19"/>
            <p:cNvSpPr/>
            <p:nvPr userDrawn="1"/>
          </p:nvSpPr>
          <p:spPr>
            <a:xfrm>
              <a:off x="136000" y="1859920"/>
              <a:ext cx="1534074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algn="ctr" defTabSz="914400" rtl="0" eaLnBrk="1" latinLnBrk="1" hangingPunct="1"/>
              <a:r>
                <a:rPr lang="en-US" altLang="ko-KR" sz="1200" b="1" kern="12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PART#2  </a:t>
              </a:r>
              <a:r>
                <a:rPr lang="ko-KR" altLang="en-US" sz="1200" b="1" kern="12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프로젝트 </a:t>
              </a:r>
              <a:r>
                <a:rPr lang="en-US" altLang="ko-KR" sz="1200" b="1" kern="12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2</a:t>
              </a:r>
            </a:p>
          </p:txBody>
        </p:sp>
      </p:grp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43" y="707908"/>
            <a:ext cx="1106995" cy="331473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 userDrawn="1"/>
        </p:nvCxnSpPr>
        <p:spPr>
          <a:xfrm flipV="1">
            <a:off x="321782" y="3409293"/>
            <a:ext cx="1849918" cy="1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직사각형 25"/>
          <p:cNvSpPr/>
          <p:nvPr userDrawn="1"/>
        </p:nvSpPr>
        <p:spPr>
          <a:xfrm>
            <a:off x="358612" y="3092716"/>
            <a:ext cx="18226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01 |</a:t>
            </a:r>
            <a:r>
              <a:rPr lang="en-US" altLang="ko-KR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주제 및 기획의도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8" name="직선 연결선 17"/>
          <p:cNvCxnSpPr/>
          <p:nvPr userDrawn="1"/>
        </p:nvCxnSpPr>
        <p:spPr>
          <a:xfrm flipV="1">
            <a:off x="321782" y="3952218"/>
            <a:ext cx="1849918" cy="1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직사각형 22"/>
          <p:cNvSpPr/>
          <p:nvPr userDrawn="1"/>
        </p:nvSpPr>
        <p:spPr>
          <a:xfrm>
            <a:off x="358612" y="3635641"/>
            <a:ext cx="18226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02 |</a:t>
            </a:r>
            <a:r>
              <a:rPr lang="en-US" altLang="ko-KR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개발 환경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4" name="직선 연결선 23"/>
          <p:cNvCxnSpPr/>
          <p:nvPr userDrawn="1"/>
        </p:nvCxnSpPr>
        <p:spPr>
          <a:xfrm flipV="1">
            <a:off x="321782" y="4514193"/>
            <a:ext cx="1849918" cy="1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직사각형 24"/>
          <p:cNvSpPr/>
          <p:nvPr userDrawn="1"/>
        </p:nvSpPr>
        <p:spPr>
          <a:xfrm>
            <a:off x="358612" y="4197616"/>
            <a:ext cx="18226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03 |</a:t>
            </a:r>
            <a:r>
              <a:rPr lang="en-US" altLang="ko-KR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데이터 구조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7" name="직선 연결선 26"/>
          <p:cNvCxnSpPr/>
          <p:nvPr userDrawn="1"/>
        </p:nvCxnSpPr>
        <p:spPr>
          <a:xfrm flipV="1">
            <a:off x="321782" y="5076169"/>
            <a:ext cx="2032472" cy="1"/>
          </a:xfrm>
          <a:prstGeom prst="line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직사각형 27"/>
          <p:cNvSpPr/>
          <p:nvPr userDrawn="1"/>
        </p:nvSpPr>
        <p:spPr>
          <a:xfrm>
            <a:off x="258132" y="4759591"/>
            <a:ext cx="22131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04 |</a:t>
            </a:r>
            <a:r>
              <a:rPr lang="en-US" altLang="ko-KR" sz="14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4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주요 기능 및 담당 업무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9" name="직선 연결선 28"/>
          <p:cNvCxnSpPr/>
          <p:nvPr userDrawn="1"/>
        </p:nvCxnSpPr>
        <p:spPr>
          <a:xfrm flipV="1">
            <a:off x="321782" y="5619093"/>
            <a:ext cx="1849918" cy="1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직사각형 29"/>
          <p:cNvSpPr/>
          <p:nvPr userDrawn="1"/>
        </p:nvSpPr>
        <p:spPr>
          <a:xfrm>
            <a:off x="358612" y="5302516"/>
            <a:ext cx="18226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05 |</a:t>
            </a:r>
            <a:r>
              <a:rPr lang="en-US" altLang="ko-KR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느낀 점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0264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프로젝트2_느낀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2895600" y="793078"/>
            <a:ext cx="8929445" cy="57398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8"/>
          <p:cNvGrpSpPr/>
          <p:nvPr userDrawn="1"/>
        </p:nvGrpSpPr>
        <p:grpSpPr>
          <a:xfrm>
            <a:off x="5061234" y="0"/>
            <a:ext cx="4598177" cy="882750"/>
            <a:chOff x="5958002" y="558800"/>
            <a:chExt cx="4598177" cy="8827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6" name="직사각형 15"/>
          <p:cNvSpPr/>
          <p:nvPr userDrawn="1"/>
        </p:nvSpPr>
        <p:spPr>
          <a:xfrm>
            <a:off x="301462" y="1302016"/>
            <a:ext cx="19696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김형래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포트폴리오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321782" y="1186791"/>
            <a:ext cx="2032472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" name="그룹 17"/>
          <p:cNvGrpSpPr/>
          <p:nvPr userDrawn="1"/>
        </p:nvGrpSpPr>
        <p:grpSpPr>
          <a:xfrm>
            <a:off x="317392" y="2302990"/>
            <a:ext cx="1534074" cy="315590"/>
            <a:chOff x="136000" y="1840624"/>
            <a:chExt cx="1534074" cy="315590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0" name="직사각형 19"/>
            <p:cNvSpPr/>
            <p:nvPr userDrawn="1"/>
          </p:nvSpPr>
          <p:spPr>
            <a:xfrm>
              <a:off x="136000" y="1859920"/>
              <a:ext cx="1534074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algn="ctr" defTabSz="914400" rtl="0" eaLnBrk="1" latinLnBrk="1" hangingPunct="1"/>
              <a:r>
                <a:rPr lang="en-US" altLang="ko-KR" sz="1200" b="1" kern="12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PART#2  </a:t>
              </a:r>
              <a:r>
                <a:rPr lang="ko-KR" altLang="en-US" sz="1200" b="1" kern="12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프로젝트 </a:t>
              </a:r>
              <a:r>
                <a:rPr lang="en-US" altLang="ko-KR" sz="1200" b="1" kern="12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2</a:t>
              </a:r>
            </a:p>
          </p:txBody>
        </p:sp>
      </p:grp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43" y="707908"/>
            <a:ext cx="1106995" cy="331473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 userDrawn="1"/>
        </p:nvCxnSpPr>
        <p:spPr>
          <a:xfrm flipV="1">
            <a:off x="321782" y="3409293"/>
            <a:ext cx="1849918" cy="1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직사각형 25"/>
          <p:cNvSpPr/>
          <p:nvPr userDrawn="1"/>
        </p:nvSpPr>
        <p:spPr>
          <a:xfrm>
            <a:off x="358612" y="3092716"/>
            <a:ext cx="18226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01 |</a:t>
            </a:r>
            <a:r>
              <a:rPr lang="en-US" altLang="ko-KR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주제 및 기획의도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8" name="직선 연결선 17"/>
          <p:cNvCxnSpPr/>
          <p:nvPr userDrawn="1"/>
        </p:nvCxnSpPr>
        <p:spPr>
          <a:xfrm flipV="1">
            <a:off x="321782" y="3952218"/>
            <a:ext cx="1849918" cy="1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직사각형 22"/>
          <p:cNvSpPr/>
          <p:nvPr userDrawn="1"/>
        </p:nvSpPr>
        <p:spPr>
          <a:xfrm>
            <a:off x="358612" y="3635641"/>
            <a:ext cx="18226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02 |</a:t>
            </a:r>
            <a:r>
              <a:rPr lang="en-US" altLang="ko-KR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개발 환경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4" name="직선 연결선 23"/>
          <p:cNvCxnSpPr/>
          <p:nvPr userDrawn="1"/>
        </p:nvCxnSpPr>
        <p:spPr>
          <a:xfrm flipV="1">
            <a:off x="321782" y="4514193"/>
            <a:ext cx="1849918" cy="1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직사각형 24"/>
          <p:cNvSpPr/>
          <p:nvPr userDrawn="1"/>
        </p:nvSpPr>
        <p:spPr>
          <a:xfrm>
            <a:off x="358612" y="4197616"/>
            <a:ext cx="18226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03 |</a:t>
            </a:r>
            <a:r>
              <a:rPr lang="en-US" altLang="ko-KR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데이터 구조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7" name="직선 연결선 26"/>
          <p:cNvCxnSpPr/>
          <p:nvPr userDrawn="1"/>
        </p:nvCxnSpPr>
        <p:spPr>
          <a:xfrm flipV="1">
            <a:off x="321782" y="5076168"/>
            <a:ext cx="1849918" cy="1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직사각형 27"/>
          <p:cNvSpPr/>
          <p:nvPr userDrawn="1"/>
        </p:nvSpPr>
        <p:spPr>
          <a:xfrm>
            <a:off x="358612" y="4759591"/>
            <a:ext cx="22131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04 |</a:t>
            </a:r>
            <a:r>
              <a:rPr lang="en-US" altLang="ko-KR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주요 기능 및 담당 업무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9" name="직선 연결선 28"/>
          <p:cNvCxnSpPr/>
          <p:nvPr userDrawn="1"/>
        </p:nvCxnSpPr>
        <p:spPr>
          <a:xfrm flipV="1">
            <a:off x="321782" y="5619093"/>
            <a:ext cx="1849918" cy="1"/>
          </a:xfrm>
          <a:prstGeom prst="line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직사각형 29"/>
          <p:cNvSpPr/>
          <p:nvPr userDrawn="1"/>
        </p:nvSpPr>
        <p:spPr>
          <a:xfrm>
            <a:off x="358612" y="5302516"/>
            <a:ext cx="1822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05 |</a:t>
            </a:r>
            <a:r>
              <a:rPr lang="en-US" altLang="ko-KR" sz="14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4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느낀 점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828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프로젝트3_주제및기획의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2895600" y="793078"/>
            <a:ext cx="8929445" cy="57398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8"/>
          <p:cNvGrpSpPr/>
          <p:nvPr userDrawn="1"/>
        </p:nvGrpSpPr>
        <p:grpSpPr>
          <a:xfrm>
            <a:off x="5061234" y="0"/>
            <a:ext cx="4598177" cy="882750"/>
            <a:chOff x="5958002" y="558800"/>
            <a:chExt cx="4598177" cy="8827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6" name="직사각형 15"/>
          <p:cNvSpPr/>
          <p:nvPr userDrawn="1"/>
        </p:nvSpPr>
        <p:spPr>
          <a:xfrm>
            <a:off x="301462" y="1302016"/>
            <a:ext cx="19696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김형래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포트폴리오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321782" y="1186791"/>
            <a:ext cx="2032472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" name="그룹 17"/>
          <p:cNvGrpSpPr/>
          <p:nvPr userDrawn="1"/>
        </p:nvGrpSpPr>
        <p:grpSpPr>
          <a:xfrm>
            <a:off x="317392" y="2302990"/>
            <a:ext cx="1534074" cy="315590"/>
            <a:chOff x="136000" y="1840624"/>
            <a:chExt cx="1534074" cy="315590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0" name="직사각형 19"/>
            <p:cNvSpPr/>
            <p:nvPr userDrawn="1"/>
          </p:nvSpPr>
          <p:spPr>
            <a:xfrm>
              <a:off x="136000" y="1859920"/>
              <a:ext cx="1534074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algn="ctr" defTabSz="914400" rtl="0" eaLnBrk="1" latinLnBrk="1" hangingPunct="1"/>
              <a:r>
                <a:rPr lang="en-US" altLang="ko-KR" sz="1200" b="1" kern="12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PART#3  </a:t>
              </a:r>
              <a:r>
                <a:rPr lang="ko-KR" altLang="en-US" sz="1200" b="1" kern="12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프로젝트 </a:t>
              </a:r>
              <a:r>
                <a:rPr lang="en-US" altLang="ko-KR" sz="1200" b="1" kern="12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3</a:t>
              </a:r>
            </a:p>
          </p:txBody>
        </p:sp>
      </p:grp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43" y="707908"/>
            <a:ext cx="1106995" cy="331473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 userDrawn="1"/>
        </p:nvCxnSpPr>
        <p:spPr>
          <a:xfrm flipV="1">
            <a:off x="321782" y="3409293"/>
            <a:ext cx="1849918" cy="1"/>
          </a:xfrm>
          <a:prstGeom prst="line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직사각형 25"/>
          <p:cNvSpPr/>
          <p:nvPr userDrawn="1"/>
        </p:nvSpPr>
        <p:spPr>
          <a:xfrm>
            <a:off x="358612" y="3092716"/>
            <a:ext cx="1822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01 |</a:t>
            </a:r>
            <a:r>
              <a:rPr lang="en-US" altLang="ko-KR" sz="14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4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주제 및 기획의도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8" name="직선 연결선 17"/>
          <p:cNvCxnSpPr/>
          <p:nvPr userDrawn="1"/>
        </p:nvCxnSpPr>
        <p:spPr>
          <a:xfrm flipV="1">
            <a:off x="321782" y="3952218"/>
            <a:ext cx="1849918" cy="1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직사각형 22"/>
          <p:cNvSpPr/>
          <p:nvPr userDrawn="1"/>
        </p:nvSpPr>
        <p:spPr>
          <a:xfrm>
            <a:off x="358612" y="3635641"/>
            <a:ext cx="18226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02 |</a:t>
            </a:r>
            <a:r>
              <a:rPr lang="en-US" altLang="ko-KR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개발 환경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4" name="직선 연결선 23"/>
          <p:cNvCxnSpPr/>
          <p:nvPr userDrawn="1"/>
        </p:nvCxnSpPr>
        <p:spPr>
          <a:xfrm flipV="1">
            <a:off x="321782" y="4514193"/>
            <a:ext cx="1849918" cy="1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직사각형 24"/>
          <p:cNvSpPr/>
          <p:nvPr userDrawn="1"/>
        </p:nvSpPr>
        <p:spPr>
          <a:xfrm>
            <a:off x="358612" y="4197616"/>
            <a:ext cx="18226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03 |</a:t>
            </a:r>
            <a:r>
              <a:rPr lang="en-US" altLang="ko-KR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데이터 구조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7" name="직선 연결선 26"/>
          <p:cNvCxnSpPr/>
          <p:nvPr userDrawn="1"/>
        </p:nvCxnSpPr>
        <p:spPr>
          <a:xfrm flipV="1">
            <a:off x="321782" y="5076168"/>
            <a:ext cx="1849918" cy="1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직사각형 27"/>
          <p:cNvSpPr/>
          <p:nvPr userDrawn="1"/>
        </p:nvSpPr>
        <p:spPr>
          <a:xfrm>
            <a:off x="358612" y="4759591"/>
            <a:ext cx="22131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04 |</a:t>
            </a:r>
            <a:r>
              <a:rPr lang="en-US" altLang="ko-KR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주요 기능 및 담당 업무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9" name="직선 연결선 28"/>
          <p:cNvCxnSpPr/>
          <p:nvPr userDrawn="1"/>
        </p:nvCxnSpPr>
        <p:spPr>
          <a:xfrm flipV="1">
            <a:off x="321782" y="5619093"/>
            <a:ext cx="1849918" cy="1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직사각형 29"/>
          <p:cNvSpPr/>
          <p:nvPr userDrawn="1"/>
        </p:nvSpPr>
        <p:spPr>
          <a:xfrm>
            <a:off x="358612" y="5302516"/>
            <a:ext cx="18226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05 |</a:t>
            </a:r>
            <a:r>
              <a:rPr lang="en-US" altLang="ko-KR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느낀 점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3060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프로젝트3_개발환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2895600" y="793078"/>
            <a:ext cx="8929445" cy="57398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8"/>
          <p:cNvGrpSpPr/>
          <p:nvPr userDrawn="1"/>
        </p:nvGrpSpPr>
        <p:grpSpPr>
          <a:xfrm>
            <a:off x="5061234" y="0"/>
            <a:ext cx="4598177" cy="882750"/>
            <a:chOff x="5958002" y="558800"/>
            <a:chExt cx="4598177" cy="8827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6" name="직사각형 15"/>
          <p:cNvSpPr/>
          <p:nvPr userDrawn="1"/>
        </p:nvSpPr>
        <p:spPr>
          <a:xfrm>
            <a:off x="301462" y="1302016"/>
            <a:ext cx="19696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김형래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포트폴리오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321782" y="1186791"/>
            <a:ext cx="2032472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" name="그룹 17"/>
          <p:cNvGrpSpPr/>
          <p:nvPr userDrawn="1"/>
        </p:nvGrpSpPr>
        <p:grpSpPr>
          <a:xfrm>
            <a:off x="317392" y="2302990"/>
            <a:ext cx="1534074" cy="315590"/>
            <a:chOff x="136000" y="1840624"/>
            <a:chExt cx="1534074" cy="315590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0" name="직사각형 19"/>
            <p:cNvSpPr/>
            <p:nvPr userDrawn="1"/>
          </p:nvSpPr>
          <p:spPr>
            <a:xfrm>
              <a:off x="136000" y="1859920"/>
              <a:ext cx="1534074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algn="ctr" defTabSz="914400" rtl="0" eaLnBrk="1" latinLnBrk="1" hangingPunct="1"/>
              <a:r>
                <a:rPr lang="en-US" altLang="ko-KR" sz="1200" b="1" kern="12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PART#3  </a:t>
              </a:r>
              <a:r>
                <a:rPr lang="ko-KR" altLang="en-US" sz="1200" b="1" kern="12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프로젝트 </a:t>
              </a:r>
              <a:r>
                <a:rPr lang="en-US" altLang="ko-KR" sz="1200" b="1" kern="12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3</a:t>
              </a:r>
            </a:p>
          </p:txBody>
        </p:sp>
      </p:grp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43" y="707908"/>
            <a:ext cx="1106995" cy="331473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 userDrawn="1"/>
        </p:nvCxnSpPr>
        <p:spPr>
          <a:xfrm flipV="1">
            <a:off x="321782" y="3409293"/>
            <a:ext cx="1849918" cy="1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직사각형 25"/>
          <p:cNvSpPr/>
          <p:nvPr userDrawn="1"/>
        </p:nvSpPr>
        <p:spPr>
          <a:xfrm>
            <a:off x="358612" y="3092716"/>
            <a:ext cx="18226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01 |</a:t>
            </a:r>
            <a:r>
              <a:rPr lang="en-US" altLang="ko-KR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주제 및 기획의도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8" name="직선 연결선 17"/>
          <p:cNvCxnSpPr/>
          <p:nvPr userDrawn="1"/>
        </p:nvCxnSpPr>
        <p:spPr>
          <a:xfrm flipV="1">
            <a:off x="321782" y="3952218"/>
            <a:ext cx="1849918" cy="1"/>
          </a:xfrm>
          <a:prstGeom prst="line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직사각형 22"/>
          <p:cNvSpPr/>
          <p:nvPr userDrawn="1"/>
        </p:nvSpPr>
        <p:spPr>
          <a:xfrm>
            <a:off x="358612" y="3635641"/>
            <a:ext cx="1822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02 |</a:t>
            </a:r>
            <a:r>
              <a:rPr lang="en-US" altLang="ko-KR" sz="14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4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개발 환경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4" name="직선 연결선 23"/>
          <p:cNvCxnSpPr/>
          <p:nvPr userDrawn="1"/>
        </p:nvCxnSpPr>
        <p:spPr>
          <a:xfrm flipV="1">
            <a:off x="321782" y="4514193"/>
            <a:ext cx="1849918" cy="1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직사각형 24"/>
          <p:cNvSpPr/>
          <p:nvPr userDrawn="1"/>
        </p:nvSpPr>
        <p:spPr>
          <a:xfrm>
            <a:off x="358612" y="4197616"/>
            <a:ext cx="18226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03 |</a:t>
            </a:r>
            <a:r>
              <a:rPr lang="en-US" altLang="ko-KR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데이터 구조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7" name="직선 연결선 26"/>
          <p:cNvCxnSpPr/>
          <p:nvPr userDrawn="1"/>
        </p:nvCxnSpPr>
        <p:spPr>
          <a:xfrm flipV="1">
            <a:off x="321782" y="5076168"/>
            <a:ext cx="1849918" cy="1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직사각형 27"/>
          <p:cNvSpPr/>
          <p:nvPr userDrawn="1"/>
        </p:nvSpPr>
        <p:spPr>
          <a:xfrm>
            <a:off x="358612" y="4759591"/>
            <a:ext cx="22131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04 |</a:t>
            </a:r>
            <a:r>
              <a:rPr lang="en-US" altLang="ko-KR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주요 기능 및 담당 업무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9" name="직선 연결선 28"/>
          <p:cNvCxnSpPr/>
          <p:nvPr userDrawn="1"/>
        </p:nvCxnSpPr>
        <p:spPr>
          <a:xfrm flipV="1">
            <a:off x="321782" y="5619093"/>
            <a:ext cx="1849918" cy="1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직사각형 29"/>
          <p:cNvSpPr/>
          <p:nvPr userDrawn="1"/>
        </p:nvSpPr>
        <p:spPr>
          <a:xfrm>
            <a:off x="358612" y="5302516"/>
            <a:ext cx="18226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05 |</a:t>
            </a:r>
            <a:r>
              <a:rPr lang="en-US" altLang="ko-KR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느낀 점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10037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프로젝트3_데이터구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2895600" y="793078"/>
            <a:ext cx="8929445" cy="57398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8"/>
          <p:cNvGrpSpPr/>
          <p:nvPr userDrawn="1"/>
        </p:nvGrpSpPr>
        <p:grpSpPr>
          <a:xfrm>
            <a:off x="5061234" y="0"/>
            <a:ext cx="4598177" cy="882750"/>
            <a:chOff x="5958002" y="558800"/>
            <a:chExt cx="4598177" cy="8827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6" name="직사각형 15"/>
          <p:cNvSpPr/>
          <p:nvPr userDrawn="1"/>
        </p:nvSpPr>
        <p:spPr>
          <a:xfrm>
            <a:off x="301462" y="1302016"/>
            <a:ext cx="19696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김형래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포트폴리오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321782" y="1186791"/>
            <a:ext cx="2032472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" name="그룹 17"/>
          <p:cNvGrpSpPr/>
          <p:nvPr userDrawn="1"/>
        </p:nvGrpSpPr>
        <p:grpSpPr>
          <a:xfrm>
            <a:off x="317392" y="2302990"/>
            <a:ext cx="1534074" cy="315590"/>
            <a:chOff x="136000" y="1840624"/>
            <a:chExt cx="1534074" cy="315590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0" name="직사각형 19"/>
            <p:cNvSpPr/>
            <p:nvPr userDrawn="1"/>
          </p:nvSpPr>
          <p:spPr>
            <a:xfrm>
              <a:off x="136000" y="1859920"/>
              <a:ext cx="1534074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algn="ctr" defTabSz="914400" rtl="0" eaLnBrk="1" latinLnBrk="1" hangingPunct="1"/>
              <a:r>
                <a:rPr lang="en-US" altLang="ko-KR" sz="1200" b="1" kern="12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PART#3  </a:t>
              </a:r>
              <a:r>
                <a:rPr lang="ko-KR" altLang="en-US" sz="1200" b="1" kern="12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프로젝트 </a:t>
              </a:r>
              <a:r>
                <a:rPr lang="en-US" altLang="ko-KR" sz="1200" b="1" kern="12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3</a:t>
              </a:r>
            </a:p>
          </p:txBody>
        </p:sp>
      </p:grp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43" y="707908"/>
            <a:ext cx="1106995" cy="331473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 userDrawn="1"/>
        </p:nvCxnSpPr>
        <p:spPr>
          <a:xfrm flipV="1">
            <a:off x="321782" y="3409293"/>
            <a:ext cx="1849918" cy="1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직사각형 25"/>
          <p:cNvSpPr/>
          <p:nvPr userDrawn="1"/>
        </p:nvSpPr>
        <p:spPr>
          <a:xfrm>
            <a:off x="358612" y="3092716"/>
            <a:ext cx="18226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01 |</a:t>
            </a:r>
            <a:r>
              <a:rPr lang="en-US" altLang="ko-KR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주제 및 기획의도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8" name="직선 연결선 17"/>
          <p:cNvCxnSpPr/>
          <p:nvPr userDrawn="1"/>
        </p:nvCxnSpPr>
        <p:spPr>
          <a:xfrm flipV="1">
            <a:off x="321782" y="3952218"/>
            <a:ext cx="1849918" cy="1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직사각형 22"/>
          <p:cNvSpPr/>
          <p:nvPr userDrawn="1"/>
        </p:nvSpPr>
        <p:spPr>
          <a:xfrm>
            <a:off x="358612" y="3635641"/>
            <a:ext cx="18226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02 |</a:t>
            </a:r>
            <a:r>
              <a:rPr lang="en-US" altLang="ko-KR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개발 환경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4" name="직선 연결선 23"/>
          <p:cNvCxnSpPr/>
          <p:nvPr userDrawn="1"/>
        </p:nvCxnSpPr>
        <p:spPr>
          <a:xfrm flipV="1">
            <a:off x="321782" y="4514193"/>
            <a:ext cx="1849918" cy="1"/>
          </a:xfrm>
          <a:prstGeom prst="line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직사각형 24"/>
          <p:cNvSpPr/>
          <p:nvPr userDrawn="1"/>
        </p:nvSpPr>
        <p:spPr>
          <a:xfrm>
            <a:off x="358612" y="4197616"/>
            <a:ext cx="1822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03 |</a:t>
            </a:r>
            <a:r>
              <a:rPr lang="en-US" altLang="ko-KR" sz="14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4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데이터 구조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7" name="직선 연결선 26"/>
          <p:cNvCxnSpPr/>
          <p:nvPr userDrawn="1"/>
        </p:nvCxnSpPr>
        <p:spPr>
          <a:xfrm flipV="1">
            <a:off x="321782" y="5076168"/>
            <a:ext cx="1849918" cy="1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직사각형 27"/>
          <p:cNvSpPr/>
          <p:nvPr userDrawn="1"/>
        </p:nvSpPr>
        <p:spPr>
          <a:xfrm>
            <a:off x="358612" y="4759591"/>
            <a:ext cx="22131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04 |</a:t>
            </a:r>
            <a:r>
              <a:rPr lang="en-US" altLang="ko-KR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주요 기능 및 담당 업무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9" name="직선 연결선 28"/>
          <p:cNvCxnSpPr/>
          <p:nvPr userDrawn="1"/>
        </p:nvCxnSpPr>
        <p:spPr>
          <a:xfrm flipV="1">
            <a:off x="321782" y="5619093"/>
            <a:ext cx="1849918" cy="1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직사각형 29"/>
          <p:cNvSpPr/>
          <p:nvPr userDrawn="1"/>
        </p:nvSpPr>
        <p:spPr>
          <a:xfrm>
            <a:off x="358612" y="5302516"/>
            <a:ext cx="18226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05 |</a:t>
            </a:r>
            <a:r>
              <a:rPr lang="en-US" altLang="ko-KR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느낀 점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36888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프로젝트3_주요기능및담당업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2895600" y="793078"/>
            <a:ext cx="8929445" cy="57398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8"/>
          <p:cNvGrpSpPr/>
          <p:nvPr userDrawn="1"/>
        </p:nvGrpSpPr>
        <p:grpSpPr>
          <a:xfrm>
            <a:off x="5061234" y="0"/>
            <a:ext cx="4598177" cy="882750"/>
            <a:chOff x="5958002" y="558800"/>
            <a:chExt cx="4598177" cy="8827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6" name="직사각형 15"/>
          <p:cNvSpPr/>
          <p:nvPr userDrawn="1"/>
        </p:nvSpPr>
        <p:spPr>
          <a:xfrm>
            <a:off x="301462" y="1302016"/>
            <a:ext cx="19696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김형래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포트폴리오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321782" y="1186791"/>
            <a:ext cx="2032472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" name="그룹 17"/>
          <p:cNvGrpSpPr/>
          <p:nvPr userDrawn="1"/>
        </p:nvGrpSpPr>
        <p:grpSpPr>
          <a:xfrm>
            <a:off x="317392" y="2302990"/>
            <a:ext cx="1534074" cy="315590"/>
            <a:chOff x="136000" y="1840624"/>
            <a:chExt cx="1534074" cy="315590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0" name="직사각형 19"/>
            <p:cNvSpPr/>
            <p:nvPr userDrawn="1"/>
          </p:nvSpPr>
          <p:spPr>
            <a:xfrm>
              <a:off x="136000" y="1859920"/>
              <a:ext cx="1534074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algn="ctr" defTabSz="914400" rtl="0" eaLnBrk="1" latinLnBrk="1" hangingPunct="1"/>
              <a:r>
                <a:rPr lang="en-US" altLang="ko-KR" sz="1200" b="1" kern="12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PART#3  </a:t>
              </a:r>
              <a:r>
                <a:rPr lang="ko-KR" altLang="en-US" sz="1200" b="1" kern="12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프로젝트 </a:t>
              </a:r>
              <a:r>
                <a:rPr lang="en-US" altLang="ko-KR" sz="1200" b="1" kern="12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3</a:t>
              </a:r>
            </a:p>
          </p:txBody>
        </p:sp>
      </p:grp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43" y="707908"/>
            <a:ext cx="1106995" cy="331473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 userDrawn="1"/>
        </p:nvCxnSpPr>
        <p:spPr>
          <a:xfrm flipV="1">
            <a:off x="321782" y="3409293"/>
            <a:ext cx="1849918" cy="1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직사각형 25"/>
          <p:cNvSpPr/>
          <p:nvPr userDrawn="1"/>
        </p:nvSpPr>
        <p:spPr>
          <a:xfrm>
            <a:off x="358612" y="3092716"/>
            <a:ext cx="18226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01 |</a:t>
            </a:r>
            <a:r>
              <a:rPr lang="en-US" altLang="ko-KR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주제 및 기획의도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8" name="직선 연결선 17"/>
          <p:cNvCxnSpPr/>
          <p:nvPr userDrawn="1"/>
        </p:nvCxnSpPr>
        <p:spPr>
          <a:xfrm flipV="1">
            <a:off x="321782" y="3952218"/>
            <a:ext cx="1849918" cy="1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직사각형 22"/>
          <p:cNvSpPr/>
          <p:nvPr userDrawn="1"/>
        </p:nvSpPr>
        <p:spPr>
          <a:xfrm>
            <a:off x="358612" y="3635641"/>
            <a:ext cx="18226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02 |</a:t>
            </a:r>
            <a:r>
              <a:rPr lang="en-US" altLang="ko-KR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개발 환경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4" name="직선 연결선 23"/>
          <p:cNvCxnSpPr/>
          <p:nvPr userDrawn="1"/>
        </p:nvCxnSpPr>
        <p:spPr>
          <a:xfrm flipV="1">
            <a:off x="321782" y="4514193"/>
            <a:ext cx="1849918" cy="1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직사각형 24"/>
          <p:cNvSpPr/>
          <p:nvPr userDrawn="1"/>
        </p:nvSpPr>
        <p:spPr>
          <a:xfrm>
            <a:off x="358612" y="4197616"/>
            <a:ext cx="18226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03 |</a:t>
            </a:r>
            <a:r>
              <a:rPr lang="en-US" altLang="ko-KR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데이터 구조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7" name="직선 연결선 26"/>
          <p:cNvCxnSpPr/>
          <p:nvPr userDrawn="1"/>
        </p:nvCxnSpPr>
        <p:spPr>
          <a:xfrm flipV="1">
            <a:off x="321782" y="5076169"/>
            <a:ext cx="2032472" cy="1"/>
          </a:xfrm>
          <a:prstGeom prst="line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직사각형 27"/>
          <p:cNvSpPr/>
          <p:nvPr userDrawn="1"/>
        </p:nvSpPr>
        <p:spPr>
          <a:xfrm>
            <a:off x="258132" y="4759591"/>
            <a:ext cx="22131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04 |</a:t>
            </a:r>
            <a:r>
              <a:rPr lang="en-US" altLang="ko-KR" sz="14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4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주요 기능 및 담당 업무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9" name="직선 연결선 28"/>
          <p:cNvCxnSpPr/>
          <p:nvPr userDrawn="1"/>
        </p:nvCxnSpPr>
        <p:spPr>
          <a:xfrm flipV="1">
            <a:off x="321782" y="5619093"/>
            <a:ext cx="1849918" cy="1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직사각형 29"/>
          <p:cNvSpPr/>
          <p:nvPr userDrawn="1"/>
        </p:nvSpPr>
        <p:spPr>
          <a:xfrm>
            <a:off x="358612" y="5302516"/>
            <a:ext cx="18226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05 |</a:t>
            </a:r>
            <a:r>
              <a:rPr lang="en-US" altLang="ko-KR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느낀 점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81132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프로젝트3_느낀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2895600" y="793078"/>
            <a:ext cx="8929445" cy="57398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8"/>
          <p:cNvGrpSpPr/>
          <p:nvPr userDrawn="1"/>
        </p:nvGrpSpPr>
        <p:grpSpPr>
          <a:xfrm>
            <a:off x="5061234" y="0"/>
            <a:ext cx="4598177" cy="882750"/>
            <a:chOff x="5958002" y="558800"/>
            <a:chExt cx="4598177" cy="8827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6" name="직사각형 15"/>
          <p:cNvSpPr/>
          <p:nvPr userDrawn="1"/>
        </p:nvSpPr>
        <p:spPr>
          <a:xfrm>
            <a:off x="301462" y="1302016"/>
            <a:ext cx="19696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김형래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포트폴리오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321782" y="1186791"/>
            <a:ext cx="2032472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" name="그룹 17"/>
          <p:cNvGrpSpPr/>
          <p:nvPr userDrawn="1"/>
        </p:nvGrpSpPr>
        <p:grpSpPr>
          <a:xfrm>
            <a:off x="317392" y="2302990"/>
            <a:ext cx="1534074" cy="315590"/>
            <a:chOff x="136000" y="1840624"/>
            <a:chExt cx="1534074" cy="315590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0" name="직사각형 19"/>
            <p:cNvSpPr/>
            <p:nvPr userDrawn="1"/>
          </p:nvSpPr>
          <p:spPr>
            <a:xfrm>
              <a:off x="136000" y="1859920"/>
              <a:ext cx="1534074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algn="ctr" defTabSz="914400" rtl="0" eaLnBrk="1" latinLnBrk="1" hangingPunct="1"/>
              <a:r>
                <a:rPr lang="en-US" altLang="ko-KR" sz="1200" b="1" kern="12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PART#3  </a:t>
              </a:r>
              <a:r>
                <a:rPr lang="ko-KR" altLang="en-US" sz="1200" b="1" kern="12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프로젝트 </a:t>
              </a:r>
              <a:r>
                <a:rPr lang="en-US" altLang="ko-KR" sz="1200" b="1" kern="12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3</a:t>
              </a:r>
            </a:p>
          </p:txBody>
        </p:sp>
      </p:grp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43" y="707908"/>
            <a:ext cx="1106995" cy="331473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 userDrawn="1"/>
        </p:nvCxnSpPr>
        <p:spPr>
          <a:xfrm flipV="1">
            <a:off x="321782" y="3409293"/>
            <a:ext cx="1849918" cy="1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직사각형 25"/>
          <p:cNvSpPr/>
          <p:nvPr userDrawn="1"/>
        </p:nvSpPr>
        <p:spPr>
          <a:xfrm>
            <a:off x="358612" y="3092716"/>
            <a:ext cx="18226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01 |</a:t>
            </a:r>
            <a:r>
              <a:rPr lang="en-US" altLang="ko-KR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주제 및 기획의도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8" name="직선 연결선 17"/>
          <p:cNvCxnSpPr/>
          <p:nvPr userDrawn="1"/>
        </p:nvCxnSpPr>
        <p:spPr>
          <a:xfrm flipV="1">
            <a:off x="321782" y="3952218"/>
            <a:ext cx="1849918" cy="1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직사각형 22"/>
          <p:cNvSpPr/>
          <p:nvPr userDrawn="1"/>
        </p:nvSpPr>
        <p:spPr>
          <a:xfrm>
            <a:off x="358612" y="3635641"/>
            <a:ext cx="18226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02 |</a:t>
            </a:r>
            <a:r>
              <a:rPr lang="en-US" altLang="ko-KR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개발 환경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4" name="직선 연결선 23"/>
          <p:cNvCxnSpPr/>
          <p:nvPr userDrawn="1"/>
        </p:nvCxnSpPr>
        <p:spPr>
          <a:xfrm flipV="1">
            <a:off x="321782" y="4514193"/>
            <a:ext cx="1849918" cy="1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직사각형 24"/>
          <p:cNvSpPr/>
          <p:nvPr userDrawn="1"/>
        </p:nvSpPr>
        <p:spPr>
          <a:xfrm>
            <a:off x="358612" y="4197616"/>
            <a:ext cx="18226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03 |</a:t>
            </a:r>
            <a:r>
              <a:rPr lang="en-US" altLang="ko-KR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데이터 구조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7" name="직선 연결선 26"/>
          <p:cNvCxnSpPr/>
          <p:nvPr userDrawn="1"/>
        </p:nvCxnSpPr>
        <p:spPr>
          <a:xfrm flipV="1">
            <a:off x="321782" y="5076168"/>
            <a:ext cx="1849918" cy="1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직사각형 27"/>
          <p:cNvSpPr/>
          <p:nvPr userDrawn="1"/>
        </p:nvSpPr>
        <p:spPr>
          <a:xfrm>
            <a:off x="358612" y="4759591"/>
            <a:ext cx="22131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04 |</a:t>
            </a:r>
            <a:r>
              <a:rPr lang="en-US" altLang="ko-KR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주요 기능 및 담당 업무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9" name="직선 연결선 28"/>
          <p:cNvCxnSpPr/>
          <p:nvPr userDrawn="1"/>
        </p:nvCxnSpPr>
        <p:spPr>
          <a:xfrm flipV="1">
            <a:off x="321782" y="5619093"/>
            <a:ext cx="1849918" cy="1"/>
          </a:xfrm>
          <a:prstGeom prst="line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직사각형 29"/>
          <p:cNvSpPr/>
          <p:nvPr userDrawn="1"/>
        </p:nvSpPr>
        <p:spPr>
          <a:xfrm>
            <a:off x="358612" y="5302516"/>
            <a:ext cx="1822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05 |</a:t>
            </a:r>
            <a:r>
              <a:rPr lang="en-US" altLang="ko-KR" sz="14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4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느낀 점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547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873529" y="1556554"/>
            <a:ext cx="15077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김형래</a:t>
            </a:r>
            <a:r>
              <a:rPr lang="ko-KR" altLang="en-US" sz="1400" b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포트폴리오</a:t>
            </a:r>
            <a:endParaRPr lang="en-US" altLang="ko-KR" sz="1400" b="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617617" y="1441329"/>
            <a:ext cx="2032472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직사각형 10"/>
          <p:cNvSpPr/>
          <p:nvPr userDrawn="1"/>
        </p:nvSpPr>
        <p:spPr>
          <a:xfrm>
            <a:off x="3361765" y="793078"/>
            <a:ext cx="8463280" cy="57398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 userDrawn="1"/>
        </p:nvGrpSpPr>
        <p:grpSpPr>
          <a:xfrm>
            <a:off x="5294317" y="0"/>
            <a:ext cx="4598177" cy="882750"/>
            <a:chOff x="5958002" y="558800"/>
            <a:chExt cx="4598177" cy="88275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4" name="직선 연결선 13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29" y="965164"/>
            <a:ext cx="1106995" cy="331473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544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프로젝트1_주제및기획의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2895600" y="793078"/>
            <a:ext cx="8929445" cy="57398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5061234" y="0"/>
            <a:ext cx="4598177" cy="882750"/>
            <a:chOff x="5958002" y="558800"/>
            <a:chExt cx="4598177" cy="8827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6" name="직사각형 15"/>
          <p:cNvSpPr/>
          <p:nvPr userDrawn="1"/>
        </p:nvSpPr>
        <p:spPr>
          <a:xfrm>
            <a:off x="301462" y="1302016"/>
            <a:ext cx="19696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김형래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포트폴리오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321782" y="1186791"/>
            <a:ext cx="2032472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그룹 17"/>
          <p:cNvGrpSpPr/>
          <p:nvPr userDrawn="1"/>
        </p:nvGrpSpPr>
        <p:grpSpPr>
          <a:xfrm>
            <a:off x="317392" y="2302990"/>
            <a:ext cx="1534074" cy="315590"/>
            <a:chOff x="136000" y="1840624"/>
            <a:chExt cx="1534074" cy="315590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36000" y="1859920"/>
              <a:ext cx="1534074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algn="ctr" defTabSz="914400" rtl="0" eaLnBrk="1" latinLnBrk="1" hangingPunct="1"/>
              <a:r>
                <a:rPr lang="en-US" altLang="ko-KR" sz="1200" b="1" kern="12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PART#1  </a:t>
              </a:r>
              <a:r>
                <a:rPr lang="ko-KR" altLang="en-US" sz="1200" b="1" kern="12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프로젝트 </a:t>
              </a:r>
              <a:r>
                <a:rPr lang="en-US" altLang="ko-KR" sz="1200" b="1" kern="12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1</a:t>
              </a:r>
            </a:p>
          </p:txBody>
        </p:sp>
      </p:grp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43" y="707908"/>
            <a:ext cx="1106995" cy="331473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 userDrawn="1"/>
        </p:nvCxnSpPr>
        <p:spPr>
          <a:xfrm flipV="1">
            <a:off x="321782" y="3409293"/>
            <a:ext cx="1849918" cy="1"/>
          </a:xfrm>
          <a:prstGeom prst="lin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직사각형 25"/>
          <p:cNvSpPr/>
          <p:nvPr userDrawn="1"/>
        </p:nvSpPr>
        <p:spPr>
          <a:xfrm>
            <a:off x="358612" y="3092716"/>
            <a:ext cx="1822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01 |</a:t>
            </a:r>
            <a:r>
              <a:rPr lang="en-US" altLang="ko-KR" sz="14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4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주제 및 기획의도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8" name="직선 연결선 27"/>
          <p:cNvCxnSpPr/>
          <p:nvPr userDrawn="1"/>
        </p:nvCxnSpPr>
        <p:spPr>
          <a:xfrm flipV="1">
            <a:off x="321782" y="3952218"/>
            <a:ext cx="1849918" cy="1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직사각형 28"/>
          <p:cNvSpPr/>
          <p:nvPr userDrawn="1"/>
        </p:nvSpPr>
        <p:spPr>
          <a:xfrm>
            <a:off x="358612" y="3635641"/>
            <a:ext cx="18226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02 |</a:t>
            </a:r>
            <a:r>
              <a:rPr lang="en-US" altLang="ko-KR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개발 환경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30" name="직선 연결선 29"/>
          <p:cNvCxnSpPr/>
          <p:nvPr userDrawn="1"/>
        </p:nvCxnSpPr>
        <p:spPr>
          <a:xfrm flipV="1">
            <a:off x="321782" y="4514193"/>
            <a:ext cx="1849918" cy="1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직사각형 30"/>
          <p:cNvSpPr/>
          <p:nvPr userDrawn="1"/>
        </p:nvSpPr>
        <p:spPr>
          <a:xfrm>
            <a:off x="358612" y="4197616"/>
            <a:ext cx="18226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03 |</a:t>
            </a:r>
            <a:r>
              <a:rPr lang="en-US" altLang="ko-KR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데이터 구조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32" name="직선 연결선 31"/>
          <p:cNvCxnSpPr/>
          <p:nvPr userDrawn="1"/>
        </p:nvCxnSpPr>
        <p:spPr>
          <a:xfrm flipV="1">
            <a:off x="321782" y="5076168"/>
            <a:ext cx="1849918" cy="1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직사각형 32"/>
          <p:cNvSpPr/>
          <p:nvPr userDrawn="1"/>
        </p:nvSpPr>
        <p:spPr>
          <a:xfrm>
            <a:off x="358612" y="4759591"/>
            <a:ext cx="22131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04 |</a:t>
            </a:r>
            <a:r>
              <a:rPr lang="en-US" altLang="ko-KR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주요 기능 및 담당 업무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34" name="직선 연결선 33"/>
          <p:cNvCxnSpPr/>
          <p:nvPr userDrawn="1"/>
        </p:nvCxnSpPr>
        <p:spPr>
          <a:xfrm flipV="1">
            <a:off x="321782" y="5619093"/>
            <a:ext cx="1849918" cy="1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직사각형 34"/>
          <p:cNvSpPr/>
          <p:nvPr userDrawn="1"/>
        </p:nvSpPr>
        <p:spPr>
          <a:xfrm>
            <a:off x="358612" y="5302516"/>
            <a:ext cx="18226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05 |</a:t>
            </a:r>
            <a:r>
              <a:rPr lang="en-US" altLang="ko-KR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느낀 점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3060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프로젝트1_개발환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2895600" y="793078"/>
            <a:ext cx="8929445" cy="57398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5061234" y="0"/>
            <a:ext cx="4598177" cy="882750"/>
            <a:chOff x="5958002" y="558800"/>
            <a:chExt cx="4598177" cy="8827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6" name="직사각형 15"/>
          <p:cNvSpPr/>
          <p:nvPr userDrawn="1"/>
        </p:nvSpPr>
        <p:spPr>
          <a:xfrm>
            <a:off x="301462" y="1302016"/>
            <a:ext cx="19696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김형래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포트폴리오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321782" y="1186791"/>
            <a:ext cx="2032472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그룹 17"/>
          <p:cNvGrpSpPr/>
          <p:nvPr userDrawn="1"/>
        </p:nvGrpSpPr>
        <p:grpSpPr>
          <a:xfrm>
            <a:off x="317392" y="2302990"/>
            <a:ext cx="1534074" cy="315590"/>
            <a:chOff x="136000" y="1840624"/>
            <a:chExt cx="1534074" cy="315590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36000" y="1859920"/>
              <a:ext cx="1534074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algn="ctr" defTabSz="914400" rtl="0" eaLnBrk="1" latinLnBrk="1" hangingPunct="1"/>
              <a:r>
                <a:rPr lang="en-US" altLang="ko-KR" sz="1200" b="1" kern="12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PART#1  </a:t>
              </a:r>
              <a:r>
                <a:rPr lang="ko-KR" altLang="en-US" sz="1200" b="1" kern="12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프로젝트 </a:t>
              </a:r>
              <a:r>
                <a:rPr lang="en-US" altLang="ko-KR" sz="1200" b="1" kern="12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1</a:t>
              </a:r>
            </a:p>
          </p:txBody>
        </p:sp>
      </p:grp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43" y="707908"/>
            <a:ext cx="1106995" cy="331473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 userDrawn="1"/>
        </p:nvCxnSpPr>
        <p:spPr>
          <a:xfrm flipV="1">
            <a:off x="321782" y="3409293"/>
            <a:ext cx="1849918" cy="1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직사각형 25"/>
          <p:cNvSpPr/>
          <p:nvPr userDrawn="1"/>
        </p:nvSpPr>
        <p:spPr>
          <a:xfrm>
            <a:off x="358612" y="3092716"/>
            <a:ext cx="18226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01 |</a:t>
            </a:r>
            <a:r>
              <a:rPr lang="en-US" altLang="ko-KR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주제 및 기획의도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8" name="직선 연결선 27"/>
          <p:cNvCxnSpPr/>
          <p:nvPr userDrawn="1"/>
        </p:nvCxnSpPr>
        <p:spPr>
          <a:xfrm flipV="1">
            <a:off x="321782" y="3952218"/>
            <a:ext cx="1849918" cy="1"/>
          </a:xfrm>
          <a:prstGeom prst="lin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직사각형 28"/>
          <p:cNvSpPr/>
          <p:nvPr userDrawn="1"/>
        </p:nvSpPr>
        <p:spPr>
          <a:xfrm>
            <a:off x="358612" y="3635641"/>
            <a:ext cx="1822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02 |</a:t>
            </a:r>
            <a:r>
              <a:rPr lang="en-US" altLang="ko-KR" sz="14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4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개발 환경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30" name="직선 연결선 29"/>
          <p:cNvCxnSpPr/>
          <p:nvPr userDrawn="1"/>
        </p:nvCxnSpPr>
        <p:spPr>
          <a:xfrm flipV="1">
            <a:off x="321782" y="4514193"/>
            <a:ext cx="1849918" cy="1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직사각형 30"/>
          <p:cNvSpPr/>
          <p:nvPr userDrawn="1"/>
        </p:nvSpPr>
        <p:spPr>
          <a:xfrm>
            <a:off x="358612" y="4197616"/>
            <a:ext cx="18226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03 |</a:t>
            </a:r>
            <a:r>
              <a:rPr lang="en-US" altLang="ko-KR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데이터 구조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32" name="직선 연결선 31"/>
          <p:cNvCxnSpPr/>
          <p:nvPr userDrawn="1"/>
        </p:nvCxnSpPr>
        <p:spPr>
          <a:xfrm flipV="1">
            <a:off x="321782" y="5076168"/>
            <a:ext cx="1849918" cy="1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직사각형 32"/>
          <p:cNvSpPr/>
          <p:nvPr userDrawn="1"/>
        </p:nvSpPr>
        <p:spPr>
          <a:xfrm>
            <a:off x="358612" y="4759591"/>
            <a:ext cx="22131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04 |</a:t>
            </a:r>
            <a:r>
              <a:rPr lang="en-US" altLang="ko-KR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주요 기능 및 담당 업무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34" name="직선 연결선 33"/>
          <p:cNvCxnSpPr/>
          <p:nvPr userDrawn="1"/>
        </p:nvCxnSpPr>
        <p:spPr>
          <a:xfrm flipV="1">
            <a:off x="321782" y="5619093"/>
            <a:ext cx="1849918" cy="1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직사각형 34"/>
          <p:cNvSpPr/>
          <p:nvPr userDrawn="1"/>
        </p:nvSpPr>
        <p:spPr>
          <a:xfrm>
            <a:off x="358612" y="5302516"/>
            <a:ext cx="18226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05 |</a:t>
            </a:r>
            <a:r>
              <a:rPr lang="en-US" altLang="ko-KR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느낀 점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1959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프로젝트1_데이터구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2895600" y="793078"/>
            <a:ext cx="8929445" cy="57398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5061234" y="0"/>
            <a:ext cx="4598177" cy="882750"/>
            <a:chOff x="5958002" y="558800"/>
            <a:chExt cx="4598177" cy="8827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6" name="직사각형 15"/>
          <p:cNvSpPr/>
          <p:nvPr userDrawn="1"/>
        </p:nvSpPr>
        <p:spPr>
          <a:xfrm>
            <a:off x="301462" y="1302016"/>
            <a:ext cx="19696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김형래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포트폴리오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321782" y="1186791"/>
            <a:ext cx="2032472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그룹 17"/>
          <p:cNvGrpSpPr/>
          <p:nvPr userDrawn="1"/>
        </p:nvGrpSpPr>
        <p:grpSpPr>
          <a:xfrm>
            <a:off x="317392" y="2302990"/>
            <a:ext cx="1534074" cy="315590"/>
            <a:chOff x="136000" y="1840624"/>
            <a:chExt cx="1534074" cy="315590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36000" y="1859920"/>
              <a:ext cx="1534074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algn="ctr" defTabSz="914400" rtl="0" eaLnBrk="1" latinLnBrk="1" hangingPunct="1"/>
              <a:r>
                <a:rPr lang="en-US" altLang="ko-KR" sz="1200" b="1" kern="12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PART#1  </a:t>
              </a:r>
              <a:r>
                <a:rPr lang="ko-KR" altLang="en-US" sz="1200" b="1" kern="12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프로젝트 </a:t>
              </a:r>
              <a:r>
                <a:rPr lang="en-US" altLang="ko-KR" sz="1200" b="1" kern="12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1</a:t>
              </a:r>
            </a:p>
          </p:txBody>
        </p:sp>
      </p:grp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43" y="707908"/>
            <a:ext cx="1106995" cy="331473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 userDrawn="1"/>
        </p:nvCxnSpPr>
        <p:spPr>
          <a:xfrm flipV="1">
            <a:off x="321782" y="3409293"/>
            <a:ext cx="1849918" cy="1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직사각형 25"/>
          <p:cNvSpPr/>
          <p:nvPr userDrawn="1"/>
        </p:nvSpPr>
        <p:spPr>
          <a:xfrm>
            <a:off x="358612" y="3092716"/>
            <a:ext cx="18226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01 |</a:t>
            </a:r>
            <a:r>
              <a:rPr lang="en-US" altLang="ko-KR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주제 및 기획의도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8" name="직선 연결선 27"/>
          <p:cNvCxnSpPr/>
          <p:nvPr userDrawn="1"/>
        </p:nvCxnSpPr>
        <p:spPr>
          <a:xfrm flipV="1">
            <a:off x="321782" y="3952218"/>
            <a:ext cx="1849918" cy="1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직사각형 28"/>
          <p:cNvSpPr/>
          <p:nvPr userDrawn="1"/>
        </p:nvSpPr>
        <p:spPr>
          <a:xfrm>
            <a:off x="358612" y="3635641"/>
            <a:ext cx="18226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02 |</a:t>
            </a:r>
            <a:r>
              <a:rPr lang="en-US" altLang="ko-KR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개발 환경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30" name="직선 연결선 29"/>
          <p:cNvCxnSpPr/>
          <p:nvPr userDrawn="1"/>
        </p:nvCxnSpPr>
        <p:spPr>
          <a:xfrm flipV="1">
            <a:off x="321782" y="4514193"/>
            <a:ext cx="1849918" cy="1"/>
          </a:xfrm>
          <a:prstGeom prst="lin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직사각형 30"/>
          <p:cNvSpPr/>
          <p:nvPr userDrawn="1"/>
        </p:nvSpPr>
        <p:spPr>
          <a:xfrm>
            <a:off x="358612" y="4197616"/>
            <a:ext cx="1822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03 |</a:t>
            </a:r>
            <a:r>
              <a:rPr lang="en-US" altLang="ko-KR" sz="14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4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데이터 구조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32" name="직선 연결선 31"/>
          <p:cNvCxnSpPr/>
          <p:nvPr userDrawn="1"/>
        </p:nvCxnSpPr>
        <p:spPr>
          <a:xfrm flipV="1">
            <a:off x="321782" y="5076168"/>
            <a:ext cx="1849918" cy="1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직사각형 32"/>
          <p:cNvSpPr/>
          <p:nvPr userDrawn="1"/>
        </p:nvSpPr>
        <p:spPr>
          <a:xfrm>
            <a:off x="358612" y="4759591"/>
            <a:ext cx="22131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04 |</a:t>
            </a:r>
            <a:r>
              <a:rPr lang="en-US" altLang="ko-KR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주요 기능 및 담당 업무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34" name="직선 연결선 33"/>
          <p:cNvCxnSpPr/>
          <p:nvPr userDrawn="1"/>
        </p:nvCxnSpPr>
        <p:spPr>
          <a:xfrm flipV="1">
            <a:off x="321782" y="5619093"/>
            <a:ext cx="1849918" cy="1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직사각형 34"/>
          <p:cNvSpPr/>
          <p:nvPr userDrawn="1"/>
        </p:nvSpPr>
        <p:spPr>
          <a:xfrm>
            <a:off x="358612" y="5302516"/>
            <a:ext cx="18226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05 |</a:t>
            </a:r>
            <a:r>
              <a:rPr lang="en-US" altLang="ko-KR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느낀 점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2546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프로젝트1_주요기능및담당업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2895600" y="793078"/>
            <a:ext cx="8929445" cy="57398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5061234" y="0"/>
            <a:ext cx="4598177" cy="882750"/>
            <a:chOff x="5958002" y="558800"/>
            <a:chExt cx="4598177" cy="8827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6" name="직사각형 15"/>
          <p:cNvSpPr/>
          <p:nvPr userDrawn="1"/>
        </p:nvSpPr>
        <p:spPr>
          <a:xfrm>
            <a:off x="301462" y="1302016"/>
            <a:ext cx="19696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김형래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포트폴리오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321782" y="1186791"/>
            <a:ext cx="2032472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그룹 17"/>
          <p:cNvGrpSpPr/>
          <p:nvPr userDrawn="1"/>
        </p:nvGrpSpPr>
        <p:grpSpPr>
          <a:xfrm>
            <a:off x="317392" y="2302990"/>
            <a:ext cx="1534074" cy="315590"/>
            <a:chOff x="136000" y="1840624"/>
            <a:chExt cx="1534074" cy="315590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36000" y="1859920"/>
              <a:ext cx="1534074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algn="ctr" defTabSz="914400" rtl="0" eaLnBrk="1" latinLnBrk="1" hangingPunct="1"/>
              <a:r>
                <a:rPr lang="en-US" altLang="ko-KR" sz="1200" b="1" kern="12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PART#1  </a:t>
              </a:r>
              <a:r>
                <a:rPr lang="ko-KR" altLang="en-US" sz="1200" b="1" kern="12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프로젝트 </a:t>
              </a:r>
              <a:r>
                <a:rPr lang="en-US" altLang="ko-KR" sz="1200" b="1" kern="12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1</a:t>
              </a:r>
            </a:p>
          </p:txBody>
        </p:sp>
      </p:grp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43" y="707908"/>
            <a:ext cx="1106995" cy="331473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 userDrawn="1"/>
        </p:nvCxnSpPr>
        <p:spPr>
          <a:xfrm flipV="1">
            <a:off x="321782" y="3409293"/>
            <a:ext cx="1849918" cy="1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직사각형 25"/>
          <p:cNvSpPr/>
          <p:nvPr userDrawn="1"/>
        </p:nvSpPr>
        <p:spPr>
          <a:xfrm>
            <a:off x="358612" y="3092716"/>
            <a:ext cx="18226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01 |</a:t>
            </a:r>
            <a:r>
              <a:rPr lang="en-US" altLang="ko-KR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주제 및 기획의도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8" name="직선 연결선 27"/>
          <p:cNvCxnSpPr/>
          <p:nvPr userDrawn="1"/>
        </p:nvCxnSpPr>
        <p:spPr>
          <a:xfrm flipV="1">
            <a:off x="321782" y="3952218"/>
            <a:ext cx="1849918" cy="1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직사각형 28"/>
          <p:cNvSpPr/>
          <p:nvPr userDrawn="1"/>
        </p:nvSpPr>
        <p:spPr>
          <a:xfrm>
            <a:off x="358612" y="3635641"/>
            <a:ext cx="18226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02 |</a:t>
            </a:r>
            <a:r>
              <a:rPr lang="en-US" altLang="ko-KR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개발 환경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30" name="직선 연결선 29"/>
          <p:cNvCxnSpPr/>
          <p:nvPr userDrawn="1"/>
        </p:nvCxnSpPr>
        <p:spPr>
          <a:xfrm flipV="1">
            <a:off x="321782" y="4514193"/>
            <a:ext cx="1849918" cy="1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직사각형 30"/>
          <p:cNvSpPr/>
          <p:nvPr userDrawn="1"/>
        </p:nvSpPr>
        <p:spPr>
          <a:xfrm>
            <a:off x="358612" y="4197616"/>
            <a:ext cx="18226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03 |</a:t>
            </a:r>
            <a:r>
              <a:rPr lang="en-US" altLang="ko-KR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데이터 구조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32" name="직선 연결선 31"/>
          <p:cNvCxnSpPr/>
          <p:nvPr userDrawn="1"/>
        </p:nvCxnSpPr>
        <p:spPr>
          <a:xfrm flipV="1">
            <a:off x="321782" y="5076170"/>
            <a:ext cx="2032472" cy="1"/>
          </a:xfrm>
          <a:prstGeom prst="lin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직사각형 32"/>
          <p:cNvSpPr/>
          <p:nvPr userDrawn="1"/>
        </p:nvSpPr>
        <p:spPr>
          <a:xfrm>
            <a:off x="258132" y="4759591"/>
            <a:ext cx="22131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04 |</a:t>
            </a:r>
            <a:r>
              <a:rPr lang="en-US" altLang="ko-KR" sz="14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4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주요 기능 및 담당 업무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34" name="직선 연결선 33"/>
          <p:cNvCxnSpPr/>
          <p:nvPr userDrawn="1"/>
        </p:nvCxnSpPr>
        <p:spPr>
          <a:xfrm flipV="1">
            <a:off x="321782" y="5619093"/>
            <a:ext cx="1849918" cy="1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직사각형 34"/>
          <p:cNvSpPr/>
          <p:nvPr userDrawn="1"/>
        </p:nvSpPr>
        <p:spPr>
          <a:xfrm>
            <a:off x="358612" y="5302516"/>
            <a:ext cx="18226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05 |</a:t>
            </a:r>
            <a:r>
              <a:rPr lang="en-US" altLang="ko-KR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느낀 점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5184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프로젝트1_느낀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2895600" y="793078"/>
            <a:ext cx="8929445" cy="57398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5061234" y="0"/>
            <a:ext cx="4598177" cy="882750"/>
            <a:chOff x="5958002" y="558800"/>
            <a:chExt cx="4598177" cy="8827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6" name="직사각형 15"/>
          <p:cNvSpPr/>
          <p:nvPr userDrawn="1"/>
        </p:nvSpPr>
        <p:spPr>
          <a:xfrm>
            <a:off x="301462" y="1302016"/>
            <a:ext cx="19696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김형래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포트폴리오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321782" y="1186791"/>
            <a:ext cx="2032472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그룹 17"/>
          <p:cNvGrpSpPr/>
          <p:nvPr userDrawn="1"/>
        </p:nvGrpSpPr>
        <p:grpSpPr>
          <a:xfrm>
            <a:off x="317392" y="2302990"/>
            <a:ext cx="1534074" cy="315590"/>
            <a:chOff x="136000" y="1840624"/>
            <a:chExt cx="1534074" cy="315590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36000" y="1859920"/>
              <a:ext cx="1534074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algn="ctr" defTabSz="914400" rtl="0" eaLnBrk="1" latinLnBrk="1" hangingPunct="1"/>
              <a:r>
                <a:rPr lang="en-US" altLang="ko-KR" sz="1200" b="1" kern="12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PART#1  </a:t>
              </a:r>
              <a:r>
                <a:rPr lang="ko-KR" altLang="en-US" sz="1200" b="1" kern="12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프로젝트 </a:t>
              </a:r>
              <a:r>
                <a:rPr lang="en-US" altLang="ko-KR" sz="1200" b="1" kern="12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1</a:t>
              </a:r>
            </a:p>
          </p:txBody>
        </p:sp>
      </p:grp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43" y="707908"/>
            <a:ext cx="1106995" cy="331473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 userDrawn="1"/>
        </p:nvCxnSpPr>
        <p:spPr>
          <a:xfrm flipV="1">
            <a:off x="321782" y="3409293"/>
            <a:ext cx="1849918" cy="1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직사각형 25"/>
          <p:cNvSpPr/>
          <p:nvPr userDrawn="1"/>
        </p:nvSpPr>
        <p:spPr>
          <a:xfrm>
            <a:off x="358612" y="3092716"/>
            <a:ext cx="18226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01 |</a:t>
            </a:r>
            <a:r>
              <a:rPr lang="en-US" altLang="ko-KR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주제 및 기획의도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8" name="직선 연결선 27"/>
          <p:cNvCxnSpPr/>
          <p:nvPr userDrawn="1"/>
        </p:nvCxnSpPr>
        <p:spPr>
          <a:xfrm flipV="1">
            <a:off x="321782" y="3952218"/>
            <a:ext cx="1849918" cy="1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직사각형 28"/>
          <p:cNvSpPr/>
          <p:nvPr userDrawn="1"/>
        </p:nvSpPr>
        <p:spPr>
          <a:xfrm>
            <a:off x="358612" y="3635641"/>
            <a:ext cx="18226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02 |</a:t>
            </a:r>
            <a:r>
              <a:rPr lang="en-US" altLang="ko-KR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개발 환경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30" name="직선 연결선 29"/>
          <p:cNvCxnSpPr/>
          <p:nvPr userDrawn="1"/>
        </p:nvCxnSpPr>
        <p:spPr>
          <a:xfrm flipV="1">
            <a:off x="321782" y="4514193"/>
            <a:ext cx="1849918" cy="1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직사각형 30"/>
          <p:cNvSpPr/>
          <p:nvPr userDrawn="1"/>
        </p:nvSpPr>
        <p:spPr>
          <a:xfrm>
            <a:off x="358612" y="4197616"/>
            <a:ext cx="18226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03 |</a:t>
            </a:r>
            <a:r>
              <a:rPr lang="en-US" altLang="ko-KR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데이터 구조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32" name="직선 연결선 31"/>
          <p:cNvCxnSpPr/>
          <p:nvPr userDrawn="1"/>
        </p:nvCxnSpPr>
        <p:spPr>
          <a:xfrm flipV="1">
            <a:off x="321782" y="5076168"/>
            <a:ext cx="1849918" cy="1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직사각형 32"/>
          <p:cNvSpPr/>
          <p:nvPr userDrawn="1"/>
        </p:nvSpPr>
        <p:spPr>
          <a:xfrm>
            <a:off x="358612" y="4759591"/>
            <a:ext cx="22131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04 |</a:t>
            </a:r>
            <a:r>
              <a:rPr lang="en-US" altLang="ko-KR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주요 기능 및 담당 업무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34" name="직선 연결선 33"/>
          <p:cNvCxnSpPr/>
          <p:nvPr userDrawn="1"/>
        </p:nvCxnSpPr>
        <p:spPr>
          <a:xfrm flipV="1">
            <a:off x="321782" y="5619093"/>
            <a:ext cx="1849918" cy="1"/>
          </a:xfrm>
          <a:prstGeom prst="lin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직사각형 34"/>
          <p:cNvSpPr/>
          <p:nvPr userDrawn="1"/>
        </p:nvSpPr>
        <p:spPr>
          <a:xfrm>
            <a:off x="358612" y="5302516"/>
            <a:ext cx="1822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05 |</a:t>
            </a:r>
            <a:r>
              <a:rPr lang="en-US" altLang="ko-KR" sz="14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4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느낀 점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355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프로젝트2_주제및기획의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2895600" y="793078"/>
            <a:ext cx="8929445" cy="57398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8"/>
          <p:cNvGrpSpPr/>
          <p:nvPr userDrawn="1"/>
        </p:nvGrpSpPr>
        <p:grpSpPr>
          <a:xfrm>
            <a:off x="5061234" y="0"/>
            <a:ext cx="4598177" cy="882750"/>
            <a:chOff x="5958002" y="558800"/>
            <a:chExt cx="4598177" cy="8827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6" name="직사각형 15"/>
          <p:cNvSpPr/>
          <p:nvPr userDrawn="1"/>
        </p:nvSpPr>
        <p:spPr>
          <a:xfrm>
            <a:off x="301462" y="1302016"/>
            <a:ext cx="19696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김형래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포트폴리오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321782" y="1186791"/>
            <a:ext cx="2032472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" name="그룹 17"/>
          <p:cNvGrpSpPr/>
          <p:nvPr userDrawn="1"/>
        </p:nvGrpSpPr>
        <p:grpSpPr>
          <a:xfrm>
            <a:off x="317392" y="2302990"/>
            <a:ext cx="1534074" cy="315590"/>
            <a:chOff x="136000" y="1840624"/>
            <a:chExt cx="1534074" cy="315590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0" name="직사각형 19"/>
            <p:cNvSpPr/>
            <p:nvPr userDrawn="1"/>
          </p:nvSpPr>
          <p:spPr>
            <a:xfrm>
              <a:off x="136000" y="1859920"/>
              <a:ext cx="1534074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algn="ctr" defTabSz="914400" rtl="0" eaLnBrk="1" latinLnBrk="1" hangingPunct="1"/>
              <a:r>
                <a:rPr lang="en-US" altLang="ko-KR" sz="1200" b="1" kern="12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PART#2  </a:t>
              </a:r>
              <a:r>
                <a:rPr lang="ko-KR" altLang="en-US" sz="1200" b="1" kern="12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프로젝트 </a:t>
              </a:r>
              <a:r>
                <a:rPr lang="en-US" altLang="ko-KR" sz="1200" b="1" kern="12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2</a:t>
              </a:r>
            </a:p>
          </p:txBody>
        </p:sp>
      </p:grp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43" y="707908"/>
            <a:ext cx="1106995" cy="331473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 userDrawn="1"/>
        </p:nvCxnSpPr>
        <p:spPr>
          <a:xfrm flipV="1">
            <a:off x="321782" y="3409293"/>
            <a:ext cx="1849918" cy="1"/>
          </a:xfrm>
          <a:prstGeom prst="line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직사각형 25"/>
          <p:cNvSpPr/>
          <p:nvPr userDrawn="1"/>
        </p:nvSpPr>
        <p:spPr>
          <a:xfrm>
            <a:off x="358612" y="3092716"/>
            <a:ext cx="1822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01 |</a:t>
            </a:r>
            <a:r>
              <a:rPr lang="en-US" altLang="ko-KR" sz="14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4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주제 및 기획의도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8" name="직선 연결선 17"/>
          <p:cNvCxnSpPr/>
          <p:nvPr userDrawn="1"/>
        </p:nvCxnSpPr>
        <p:spPr>
          <a:xfrm flipV="1">
            <a:off x="321782" y="3952218"/>
            <a:ext cx="1849918" cy="1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직사각형 22"/>
          <p:cNvSpPr/>
          <p:nvPr userDrawn="1"/>
        </p:nvSpPr>
        <p:spPr>
          <a:xfrm>
            <a:off x="358612" y="3635641"/>
            <a:ext cx="18226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02 |</a:t>
            </a:r>
            <a:r>
              <a:rPr lang="en-US" altLang="ko-KR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개발 환경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4" name="직선 연결선 23"/>
          <p:cNvCxnSpPr/>
          <p:nvPr userDrawn="1"/>
        </p:nvCxnSpPr>
        <p:spPr>
          <a:xfrm flipV="1">
            <a:off x="321782" y="4514193"/>
            <a:ext cx="1849918" cy="1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직사각형 24"/>
          <p:cNvSpPr/>
          <p:nvPr userDrawn="1"/>
        </p:nvSpPr>
        <p:spPr>
          <a:xfrm>
            <a:off x="358612" y="4197616"/>
            <a:ext cx="18226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03 |</a:t>
            </a:r>
            <a:r>
              <a:rPr lang="en-US" altLang="ko-KR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데이터 구조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7" name="직선 연결선 26"/>
          <p:cNvCxnSpPr/>
          <p:nvPr userDrawn="1"/>
        </p:nvCxnSpPr>
        <p:spPr>
          <a:xfrm flipV="1">
            <a:off x="321782" y="5076168"/>
            <a:ext cx="1849918" cy="1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직사각형 27"/>
          <p:cNvSpPr/>
          <p:nvPr userDrawn="1"/>
        </p:nvSpPr>
        <p:spPr>
          <a:xfrm>
            <a:off x="358612" y="4759591"/>
            <a:ext cx="22131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04 |</a:t>
            </a:r>
            <a:r>
              <a:rPr lang="en-US" altLang="ko-KR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주요 기능 및 담당 업무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9" name="직선 연결선 28"/>
          <p:cNvCxnSpPr/>
          <p:nvPr userDrawn="1"/>
        </p:nvCxnSpPr>
        <p:spPr>
          <a:xfrm flipV="1">
            <a:off x="321782" y="5619093"/>
            <a:ext cx="1849918" cy="1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직사각형 29"/>
          <p:cNvSpPr/>
          <p:nvPr userDrawn="1"/>
        </p:nvSpPr>
        <p:spPr>
          <a:xfrm>
            <a:off x="358612" y="5302516"/>
            <a:ext cx="18226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05 |</a:t>
            </a:r>
            <a:r>
              <a:rPr lang="en-US" altLang="ko-KR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느낀 점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306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프로젝트2_개발환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2895600" y="793078"/>
            <a:ext cx="8929445" cy="57398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8"/>
          <p:cNvGrpSpPr/>
          <p:nvPr userDrawn="1"/>
        </p:nvGrpSpPr>
        <p:grpSpPr>
          <a:xfrm>
            <a:off x="5061234" y="0"/>
            <a:ext cx="4598177" cy="882750"/>
            <a:chOff x="5958002" y="558800"/>
            <a:chExt cx="4598177" cy="8827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6" name="직사각형 15"/>
          <p:cNvSpPr/>
          <p:nvPr userDrawn="1"/>
        </p:nvSpPr>
        <p:spPr>
          <a:xfrm>
            <a:off x="301462" y="1302016"/>
            <a:ext cx="19696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김형래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포트폴리오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321782" y="1186791"/>
            <a:ext cx="2032472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" name="그룹 17"/>
          <p:cNvGrpSpPr/>
          <p:nvPr userDrawn="1"/>
        </p:nvGrpSpPr>
        <p:grpSpPr>
          <a:xfrm>
            <a:off x="317392" y="2302990"/>
            <a:ext cx="1534074" cy="315590"/>
            <a:chOff x="136000" y="1840624"/>
            <a:chExt cx="1534074" cy="315590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0" name="직사각형 19"/>
            <p:cNvSpPr/>
            <p:nvPr userDrawn="1"/>
          </p:nvSpPr>
          <p:spPr>
            <a:xfrm>
              <a:off x="136000" y="1859920"/>
              <a:ext cx="1534074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algn="ctr" defTabSz="914400" rtl="0" eaLnBrk="1" latinLnBrk="1" hangingPunct="1"/>
              <a:r>
                <a:rPr lang="en-US" altLang="ko-KR" sz="1200" b="1" kern="12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PART#2  </a:t>
              </a:r>
              <a:r>
                <a:rPr lang="ko-KR" altLang="en-US" sz="1200" b="1" kern="12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프로젝트 </a:t>
              </a:r>
              <a:r>
                <a:rPr lang="en-US" altLang="ko-KR" sz="1200" b="1" kern="12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2</a:t>
              </a:r>
            </a:p>
          </p:txBody>
        </p:sp>
      </p:grp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43" y="707908"/>
            <a:ext cx="1106995" cy="331473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 userDrawn="1"/>
        </p:nvCxnSpPr>
        <p:spPr>
          <a:xfrm flipV="1">
            <a:off x="321782" y="3409293"/>
            <a:ext cx="1849918" cy="1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직사각형 25"/>
          <p:cNvSpPr/>
          <p:nvPr userDrawn="1"/>
        </p:nvSpPr>
        <p:spPr>
          <a:xfrm>
            <a:off x="358612" y="3092716"/>
            <a:ext cx="18226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01 |</a:t>
            </a:r>
            <a:r>
              <a:rPr lang="en-US" altLang="ko-KR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주제 및 기획의도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8" name="직선 연결선 17"/>
          <p:cNvCxnSpPr/>
          <p:nvPr userDrawn="1"/>
        </p:nvCxnSpPr>
        <p:spPr>
          <a:xfrm flipV="1">
            <a:off x="321782" y="3952218"/>
            <a:ext cx="1849918" cy="1"/>
          </a:xfrm>
          <a:prstGeom prst="line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직사각형 22"/>
          <p:cNvSpPr/>
          <p:nvPr userDrawn="1"/>
        </p:nvSpPr>
        <p:spPr>
          <a:xfrm>
            <a:off x="358612" y="3635641"/>
            <a:ext cx="1822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02 |</a:t>
            </a:r>
            <a:r>
              <a:rPr lang="en-US" altLang="ko-KR" sz="14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4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개발 환경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4" name="직선 연결선 23"/>
          <p:cNvCxnSpPr/>
          <p:nvPr userDrawn="1"/>
        </p:nvCxnSpPr>
        <p:spPr>
          <a:xfrm flipV="1">
            <a:off x="321782" y="4514193"/>
            <a:ext cx="1849918" cy="1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직사각형 24"/>
          <p:cNvSpPr/>
          <p:nvPr userDrawn="1"/>
        </p:nvSpPr>
        <p:spPr>
          <a:xfrm>
            <a:off x="358612" y="4197616"/>
            <a:ext cx="18226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03 |</a:t>
            </a:r>
            <a:r>
              <a:rPr lang="en-US" altLang="ko-KR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데이터 구조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7" name="직선 연결선 26"/>
          <p:cNvCxnSpPr/>
          <p:nvPr userDrawn="1"/>
        </p:nvCxnSpPr>
        <p:spPr>
          <a:xfrm flipV="1">
            <a:off x="321782" y="5076168"/>
            <a:ext cx="1849918" cy="1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직사각형 27"/>
          <p:cNvSpPr/>
          <p:nvPr userDrawn="1"/>
        </p:nvSpPr>
        <p:spPr>
          <a:xfrm>
            <a:off x="358612" y="4759591"/>
            <a:ext cx="22131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04 |</a:t>
            </a:r>
            <a:r>
              <a:rPr lang="en-US" altLang="ko-KR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주요 기능 및 담당 업무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9" name="직선 연결선 28"/>
          <p:cNvCxnSpPr/>
          <p:nvPr userDrawn="1"/>
        </p:nvCxnSpPr>
        <p:spPr>
          <a:xfrm flipV="1">
            <a:off x="321782" y="5619093"/>
            <a:ext cx="1849918" cy="1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직사각형 29"/>
          <p:cNvSpPr/>
          <p:nvPr userDrawn="1"/>
        </p:nvSpPr>
        <p:spPr>
          <a:xfrm>
            <a:off x="358612" y="5302516"/>
            <a:ext cx="18226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05 |</a:t>
            </a:r>
            <a:r>
              <a:rPr lang="en-US" altLang="ko-KR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200" b="1" baseline="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느낀 점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5022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378A1-DC3B-4586-8862-E1B0842E0503}" type="datetimeFigureOut">
              <a:rPr lang="ko-KR" altLang="en-US" smtClean="0"/>
              <a:pPr/>
              <a:t>2021-08-16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C218B-DF6C-470D-9814-48C45D6882F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195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5" r:id="rId4"/>
    <p:sldLayoutId id="2147483656" r:id="rId5"/>
    <p:sldLayoutId id="2147483657" r:id="rId6"/>
    <p:sldLayoutId id="2147483658" r:id="rId7"/>
    <p:sldLayoutId id="2147483653" r:id="rId8"/>
    <p:sldLayoutId id="2147483659" r:id="rId9"/>
    <p:sldLayoutId id="2147483661" r:id="rId10"/>
    <p:sldLayoutId id="2147483662" r:id="rId11"/>
    <p:sldLayoutId id="2147483663" r:id="rId12"/>
    <p:sldLayoutId id="2147483654" r:id="rId13"/>
    <p:sldLayoutId id="2147483664" r:id="rId14"/>
    <p:sldLayoutId id="2147483665" r:id="rId15"/>
    <p:sldLayoutId id="2147483666" r:id="rId16"/>
    <p:sldLayoutId id="2147483667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29435" y="1389528"/>
            <a:ext cx="7333130" cy="39803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5898926" y="4191300"/>
            <a:ext cx="39414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직사각형 10"/>
          <p:cNvSpPr/>
          <p:nvPr/>
        </p:nvSpPr>
        <p:spPr>
          <a:xfrm>
            <a:off x="4481913" y="4423065"/>
            <a:ext cx="32281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개발자를 꿈꾸는 지원자</a:t>
            </a:r>
            <a:endParaRPr lang="en-US" altLang="ko-KR" sz="1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김형래의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포트폴리오</a:t>
            </a:r>
            <a:endParaRPr lang="en-US" altLang="ko-KR" sz="1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983237" y="3476083"/>
            <a:ext cx="2225527" cy="349624"/>
            <a:chOff x="5036181" y="2926746"/>
            <a:chExt cx="2478818" cy="349624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5036181" y="2926746"/>
              <a:ext cx="2478818" cy="349624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698722" y="2963059"/>
              <a:ext cx="11537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2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포 </a:t>
              </a:r>
              <a:r>
                <a:rPr lang="ko-KR" altLang="en-US" sz="1200" b="1" dirty="0" err="1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트</a:t>
              </a:r>
              <a:r>
                <a:rPr lang="ko-KR" altLang="en-US" sz="12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폴 리 오</a:t>
              </a:r>
              <a:endPara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cxnSp>
        <p:nvCxnSpPr>
          <p:cNvPr id="21" name="직선 연결선 20"/>
          <p:cNvCxnSpPr/>
          <p:nvPr/>
        </p:nvCxnSpPr>
        <p:spPr>
          <a:xfrm flipH="1">
            <a:off x="2563905" y="1513266"/>
            <a:ext cx="879586" cy="879586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8748509" y="4357530"/>
            <a:ext cx="879586" cy="879586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5" name="그룹 24"/>
          <p:cNvGrpSpPr/>
          <p:nvPr/>
        </p:nvGrpSpPr>
        <p:grpSpPr>
          <a:xfrm>
            <a:off x="3793922" y="0"/>
            <a:ext cx="229377" cy="1441550"/>
            <a:chOff x="3793922" y="0"/>
            <a:chExt cx="229377" cy="1441550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3899646" y="0"/>
              <a:ext cx="0" cy="12909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</p:spPr>
        </p:pic>
      </p:grpSp>
      <p:grpSp>
        <p:nvGrpSpPr>
          <p:cNvPr id="26" name="그룹 25"/>
          <p:cNvGrpSpPr/>
          <p:nvPr/>
        </p:nvGrpSpPr>
        <p:grpSpPr>
          <a:xfrm>
            <a:off x="8162722" y="0"/>
            <a:ext cx="229377" cy="1441550"/>
            <a:chOff x="3793922" y="0"/>
            <a:chExt cx="229377" cy="1441550"/>
          </a:xfrm>
        </p:grpSpPr>
        <p:cxnSp>
          <p:nvCxnSpPr>
            <p:cNvPr id="27" name="직선 연결선 26"/>
            <p:cNvCxnSpPr/>
            <p:nvPr/>
          </p:nvCxnSpPr>
          <p:spPr>
            <a:xfrm>
              <a:off x="3899646" y="0"/>
              <a:ext cx="0" cy="12909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</p:spPr>
        </p:pic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914" y="2827977"/>
            <a:ext cx="2158171" cy="646232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045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37653" y="1591289"/>
            <a:ext cx="642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컴퓨터과학과와 통계학과가 모여 이룬 시계열 데이터 예측 프로젝트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27867" y="2438009"/>
            <a:ext cx="707203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 2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명의 통계학과 전공 조원과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명의 컴퓨터과학과 조원이 프로젝트를 진행했다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통계와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CS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를 융합할 수 있는 프로젝트를 만드는 것이 목표였고 지하철의 혼잡도를 예측하는 앱을 만들어 교수님들께서 뽑으신 프로젝트 중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위를 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시계열 예측이라는 네트워크를 구성 및 개선하는 과정에서 모델을 정의하고 모델에 대한 분석에 많은 시간을 할애했다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. LSTM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네트워크에 대한 이해도가 전반적으로 늘었고 통계학과 친구들의 도움을 통해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입력값의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 통계적 분포를 가지고 이상치를 제거하였으며 데이터를 가공하여 품질 좋은 데이터를 가지고 학습을 해서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결괏값이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 좋게 나왔다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또한 예측된 값을 가지고 안드로이드 앱을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API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의 도움을 받아 개발함으로써 사용자에게 쉽고 편리한 접근을 가능하게 할 수 있는 기능을 개발하였다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이 과정에서 팀원들 간의 의사소통과 교류가 없었으면 프로젝트는 실패했을 것이다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적극적으로 의견을 교류하여 서로 알고 있는 전공 지식을 융합해서 새로운 서비스를 제공하는 과정을 통해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팀원들과의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 의사소통의 중요성을 다시 한번 깨닫는 좋은 프로젝트였다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6777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335252-0653-434A-9393-20561E00F130}"/>
              </a:ext>
            </a:extLst>
          </p:cNvPr>
          <p:cNvSpPr txBox="1"/>
          <p:nvPr/>
        </p:nvSpPr>
        <p:spPr>
          <a:xfrm>
            <a:off x="3127866" y="1253169"/>
            <a:ext cx="5776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국내 여행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플래너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웹 커뮤니티 사이트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07453B-5D79-4D24-96CF-CAC3766A6C83}"/>
              </a:ext>
            </a:extLst>
          </p:cNvPr>
          <p:cNvSpPr txBox="1"/>
          <p:nvPr/>
        </p:nvSpPr>
        <p:spPr>
          <a:xfrm>
            <a:off x="3127867" y="1768323"/>
            <a:ext cx="707203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FontTx/>
              <a:buChar char="-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 UltraLight" pitchFamily="50" charset="-127"/>
              <a:ea typeface="나눔바른고딕 UltraLight" pitchFamily="50" charset="-127"/>
            </a:endParaRPr>
          </a:p>
          <a:p>
            <a:pPr lvl="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 여행을 위한 장소는 검색하면 얼마든지 나온다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그렇기에 사용자의 편의성을 높인 사이트를 만들고자 하였다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검색된 장소를 일정으로 담아 제공하는 서비스를 만들어 여행을 계획하는 사람들에게 더욱 편리한 이용이 가능하도록 하는 것이 이번 프로젝트의 주된 목표이다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크게 음식점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숙박업소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,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명소등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 세 가지의 카테고리로 나누어 카테고리별로 지도좌표에 따라 리스트를 구성하여 확인 후 일정을 계획 할 수 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각 날짜 별로 일정을 계획 한 후 만들어진 일정을 공유 할 수 있고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공유된 일정은 다른 사람이 그대로 복사 후 수정이 가능하도록 구현하였다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자세한 일정 보기를 통해 일정 리스트를 사용자에게 제공하고 지도에 마커와 선으로 연결하여 시각적인 효과를 높여 일정에 대한 정보를 얻을 수 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또한 여행이라는 특성상 여행지에 대한 경험을 나누는 것이 중요하기에 커뮤니티 게시판을 통해 사용자들이 자유롭게 의견을 나눌 수 있도록 하였다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.</a:t>
            </a:r>
          </a:p>
          <a:p>
            <a:pPr lvl="0">
              <a:buFontTx/>
              <a:buChar char="-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 UltraLight" pitchFamily="50" charset="-127"/>
              <a:ea typeface="나눔바른고딕 UltraLight" pitchFamily="50" charset="-127"/>
            </a:endParaRPr>
          </a:p>
          <a:p>
            <a:pPr lvl="0">
              <a:buFontTx/>
              <a:buChar char="-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 UltraLight" pitchFamily="50" charset="-127"/>
              <a:ea typeface="나눔바른고딕 UltraLight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AB49C1-CB26-4875-8E2B-6E73A63F3E31}"/>
              </a:ext>
            </a:extLst>
          </p:cNvPr>
          <p:cNvSpPr txBox="1"/>
          <p:nvPr/>
        </p:nvSpPr>
        <p:spPr>
          <a:xfrm>
            <a:off x="3127866" y="5004666"/>
            <a:ext cx="8579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기획의도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-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코로나로 인해 해외 여행자가 감소하고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,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현저하게 늘어난 국내 여행 수요에 맞춰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,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국내 여행 계획을 도와주는 여행 </a:t>
            </a:r>
            <a:r>
              <a:rPr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플래너를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 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JSP + Servlet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을 활용한 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MVC Model2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로 제작했다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나눔바른고딕 UltraLight" pitchFamily="50" charset="-127"/>
              <a:ea typeface="나눔바른고딕 UltraLight" pitchFamily="50" charset="-127"/>
            </a:endParaRPr>
          </a:p>
          <a:p>
            <a:pPr lvl="0"/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5214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85CBA2F-39BC-4866-8118-CD727F632D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939593"/>
              </p:ext>
            </p:extLst>
          </p:nvPr>
        </p:nvGraphicFramePr>
        <p:xfrm>
          <a:off x="3684968" y="1712327"/>
          <a:ext cx="7300531" cy="4287596"/>
        </p:xfrm>
        <a:graphic>
          <a:graphicData uri="http://schemas.openxmlformats.org/drawingml/2006/table">
            <a:tbl>
              <a:tblPr/>
              <a:tblGrid>
                <a:gridCol w="17258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4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6588">
                <a:tc>
                  <a:txBody>
                    <a:bodyPr/>
                    <a:lstStyle/>
                    <a:p>
                      <a:pPr algn="r" latinLnBrk="1">
                        <a:spcAft>
                          <a:spcPts val="0"/>
                        </a:spcAft>
                      </a:pPr>
                      <a:r>
                        <a:rPr lang="ko-KR" sz="1600" b="1" kern="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프로젝트 기간</a:t>
                      </a:r>
                      <a:r>
                        <a:rPr lang="en-US" altLang="ko-KR" sz="1600" b="1" kern="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 </a:t>
                      </a:r>
                      <a:r>
                        <a:rPr lang="en-US" altLang="ko-KR" sz="1600" b="1" kern="100" dirty="0">
                          <a:solidFill>
                            <a:srgbClr val="C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|</a:t>
                      </a:r>
                      <a:endParaRPr lang="ko-KR" sz="1600" b="1" kern="100" dirty="0">
                        <a:solidFill>
                          <a:srgbClr val="C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2020.07.12 ~ 2020.08.06</a:t>
                      </a:r>
                      <a:endParaRPr lang="ko-KR" sz="1600" kern="100" dirty="0">
                        <a:latin typeface="나눔바른고딕 UltraLight" panose="020B0603020101020101" pitchFamily="50" charset="-127"/>
                        <a:ea typeface="나눔바른고딕 UltraLight" panose="020B0603020101020101" pitchFamily="50" charset="-127"/>
                        <a:cs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457">
                <a:tc>
                  <a:txBody>
                    <a:bodyPr/>
                    <a:lstStyle/>
                    <a:p>
                      <a:pPr algn="r" latinLnBrk="1">
                        <a:spcAft>
                          <a:spcPts val="0"/>
                        </a:spcAft>
                      </a:pPr>
                      <a:r>
                        <a:rPr lang="ko-KR" altLang="en-US" sz="1600" b="1" kern="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개발 인원 </a:t>
                      </a:r>
                      <a:r>
                        <a:rPr lang="en-US" altLang="ko-KR" sz="1600" b="1" kern="100" dirty="0">
                          <a:solidFill>
                            <a:srgbClr val="C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|</a:t>
                      </a:r>
                      <a:endParaRPr lang="ko-KR" sz="1600" b="1" kern="100" dirty="0">
                        <a:solidFill>
                          <a:srgbClr val="C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4</a:t>
                      </a:r>
                      <a:r>
                        <a:rPr lang="ko-KR" altLang="en-US" sz="1600" kern="100" dirty="0"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명</a:t>
                      </a:r>
                      <a:endParaRPr lang="ko-KR" sz="1600" kern="100" dirty="0">
                        <a:latin typeface="나눔바른고딕 UltraLight" panose="020B0603020101020101" pitchFamily="50" charset="-127"/>
                        <a:ea typeface="나눔바른고딕 UltraLight" panose="020B0603020101020101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6457">
                <a:tc>
                  <a:txBody>
                    <a:bodyPr/>
                    <a:lstStyle/>
                    <a:p>
                      <a:pPr algn="r" latinLnBrk="1">
                        <a:spcAft>
                          <a:spcPts val="0"/>
                        </a:spcAft>
                      </a:pPr>
                      <a:r>
                        <a:rPr lang="ko-KR" sz="1600" b="1" kern="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개발 플랫폼</a:t>
                      </a:r>
                      <a:r>
                        <a:rPr lang="en-US" altLang="ko-KR" sz="1600" b="1" kern="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 </a:t>
                      </a:r>
                      <a:r>
                        <a:rPr lang="en-US" altLang="ko-KR" sz="1600" b="1" kern="100" dirty="0">
                          <a:solidFill>
                            <a:srgbClr val="C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|</a:t>
                      </a:r>
                      <a:endParaRPr lang="ko-KR" sz="1600" b="1" kern="100" dirty="0">
                        <a:solidFill>
                          <a:srgbClr val="C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Windows 10</a:t>
                      </a:r>
                      <a:endParaRPr lang="ko-KR" sz="1600" kern="100" dirty="0">
                        <a:latin typeface="나눔바른고딕 UltraLight" panose="020B0603020101020101" pitchFamily="50" charset="-127"/>
                        <a:ea typeface="나눔바른고딕 UltraLight" panose="020B0603020101020101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772">
                <a:tc>
                  <a:txBody>
                    <a:bodyPr/>
                    <a:lstStyle/>
                    <a:p>
                      <a:pPr algn="r" latinLnBrk="1">
                        <a:spcAft>
                          <a:spcPts val="0"/>
                        </a:spcAft>
                      </a:pPr>
                      <a:r>
                        <a:rPr lang="ko-KR" sz="1600" b="1" kern="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개발 툴</a:t>
                      </a:r>
                      <a:r>
                        <a:rPr lang="en-US" altLang="ko-KR" sz="1600" b="1" kern="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 </a:t>
                      </a:r>
                      <a:r>
                        <a:rPr lang="en-US" altLang="ko-KR" sz="1600" b="1" kern="100" dirty="0">
                          <a:solidFill>
                            <a:srgbClr val="C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|</a:t>
                      </a:r>
                      <a:endParaRPr lang="ko-KR" sz="1600" b="1" kern="100" dirty="0">
                        <a:solidFill>
                          <a:srgbClr val="C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Eclipse, IntelliJ, </a:t>
                      </a:r>
                      <a:r>
                        <a:rPr lang="en-US" altLang="ko-KR" sz="1600" kern="100" dirty="0" err="1"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DataGrip</a:t>
                      </a:r>
                      <a:r>
                        <a:rPr lang="en-US" altLang="ko-KR" sz="1600" kern="100" dirty="0"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 Tomcat 8.5, SourceTree, Slack </a:t>
                      </a:r>
                      <a:endParaRPr lang="ko-KR" altLang="ko-KR" sz="1600" kern="100" dirty="0">
                        <a:latin typeface="나눔바른고딕 UltraLight" panose="020B0603020101020101" pitchFamily="50" charset="-127"/>
                        <a:ea typeface="나눔바른고딕 UltraLight" panose="020B0603020101020101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122">
                <a:tc>
                  <a:txBody>
                    <a:bodyPr/>
                    <a:lstStyle/>
                    <a:p>
                      <a:pPr algn="r" latinLnBrk="1">
                        <a:spcAft>
                          <a:spcPts val="0"/>
                        </a:spcAft>
                      </a:pPr>
                      <a:r>
                        <a:rPr lang="ko-KR" sz="1600" b="1" kern="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사용언어</a:t>
                      </a:r>
                      <a:r>
                        <a:rPr lang="en-US" altLang="ko-KR" sz="1600" b="1" kern="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 </a:t>
                      </a:r>
                      <a:r>
                        <a:rPr lang="en-US" altLang="ko-KR" sz="1600" b="1" kern="100" dirty="0">
                          <a:solidFill>
                            <a:srgbClr val="C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|</a:t>
                      </a:r>
                      <a:endParaRPr lang="ko-KR" sz="1600" b="1" kern="100" dirty="0">
                        <a:solidFill>
                          <a:srgbClr val="C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</a:rPr>
                        <a:t>JAVA, JSP, Servlet, HTML, CSS, JavaScript, PL/SQL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807">
                <a:tc>
                  <a:txBody>
                    <a:bodyPr/>
                    <a:lstStyle/>
                    <a:p>
                      <a:pPr algn="r" latinLnBrk="1">
                        <a:spcAft>
                          <a:spcPts val="0"/>
                        </a:spcAft>
                      </a:pPr>
                      <a:r>
                        <a:rPr lang="ko-KR" sz="1600" b="1" kern="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사용기술</a:t>
                      </a:r>
                      <a:r>
                        <a:rPr lang="en-US" altLang="ko-KR" sz="1600" b="1" kern="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 </a:t>
                      </a:r>
                      <a:r>
                        <a:rPr lang="en-US" altLang="ko-KR" sz="1600" b="1" kern="100" dirty="0">
                          <a:solidFill>
                            <a:srgbClr val="C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|</a:t>
                      </a:r>
                      <a:endParaRPr lang="ko-KR" sz="1600" b="1" kern="100" dirty="0">
                        <a:solidFill>
                          <a:srgbClr val="C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endParaRPr lang="en-US" altLang="ko-KR" sz="1600" kern="100" dirty="0">
                        <a:latin typeface="나눔바른고딕 UltraLight" panose="020B0603020101020101" pitchFamily="50" charset="-127"/>
                        <a:ea typeface="나눔바른고딕 UltraLight" panose="020B0603020101020101" pitchFamily="50" charset="-127"/>
                        <a:cs typeface="Times New Roman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600" kern="100" dirty="0"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컬렉션</a:t>
                      </a:r>
                      <a:r>
                        <a:rPr lang="en-US" altLang="ko-KR" sz="1600" kern="100" dirty="0"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, </a:t>
                      </a:r>
                      <a:r>
                        <a:rPr lang="ko-KR" altLang="en-US" sz="1600" kern="100" dirty="0"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오버로딩</a:t>
                      </a:r>
                      <a:r>
                        <a:rPr lang="en-US" altLang="ko-KR" sz="1600" kern="100" dirty="0"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, </a:t>
                      </a:r>
                      <a:r>
                        <a:rPr lang="ko-KR" altLang="en-US" sz="1600" kern="100" dirty="0" err="1"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오버라이딩</a:t>
                      </a:r>
                      <a:r>
                        <a:rPr lang="en-US" altLang="ko-KR" sz="1600" kern="100" dirty="0"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,</a:t>
                      </a:r>
                      <a:r>
                        <a:rPr lang="ko-KR" altLang="en-US" sz="1600" kern="100" dirty="0"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 </a:t>
                      </a:r>
                      <a:r>
                        <a:rPr lang="en-US" sz="1600" kern="100" dirty="0"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DBMS, JDBC, HTML5, CSS, 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JavaScript, JSP, Servlet, Bootstrap5, </a:t>
                      </a:r>
                      <a:r>
                        <a:rPr lang="en-US" sz="1600" kern="100" dirty="0" err="1"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Jquery</a:t>
                      </a:r>
                      <a:r>
                        <a:rPr lang="en-US" sz="1600" kern="100" dirty="0"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, </a:t>
                      </a:r>
                      <a:r>
                        <a:rPr lang="en-US" sz="1600" kern="100" dirty="0" err="1"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Jquery</a:t>
                      </a:r>
                      <a:r>
                        <a:rPr lang="en-US" sz="1600" kern="100" dirty="0"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-UI, 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KakaoAPI</a:t>
                      </a:r>
                      <a:r>
                        <a:rPr lang="en-US" sz="1600" kern="100" dirty="0"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, JSTL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sz="1600" kern="100" dirty="0" err="1">
                        <a:latin typeface="나눔바른고딕 UltraLight" panose="020B0603020101020101" pitchFamily="50" charset="-127"/>
                        <a:ea typeface="나눔바른고딕 UltraLight" panose="020B0603020101020101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7567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1DB88E-B4FE-4B75-8ECC-E0E5073777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338" y="965418"/>
            <a:ext cx="9878662" cy="530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587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6BC744B-E8FB-433F-86D3-DF19EE11C2E4}"/>
              </a:ext>
            </a:extLst>
          </p:cNvPr>
          <p:cNvSpPr/>
          <p:nvPr/>
        </p:nvSpPr>
        <p:spPr>
          <a:xfrm>
            <a:off x="3449618" y="1285376"/>
            <a:ext cx="7905019" cy="3296673"/>
          </a:xfrm>
          <a:prstGeom prst="rect">
            <a:avLst/>
          </a:prstGeom>
          <a:noFill/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1F6BE54-3C70-43D5-AF74-EFE0CB3FF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847256"/>
              </p:ext>
            </p:extLst>
          </p:nvPr>
        </p:nvGraphicFramePr>
        <p:xfrm>
          <a:off x="3449618" y="4903596"/>
          <a:ext cx="7938741" cy="1293132"/>
        </p:xfrm>
        <a:graphic>
          <a:graphicData uri="http://schemas.openxmlformats.org/drawingml/2006/table">
            <a:tbl>
              <a:tblPr/>
              <a:tblGrid>
                <a:gridCol w="1584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4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417">
                <a:tc gridSpan="2">
                  <a:txBody>
                    <a:bodyPr/>
                    <a:lstStyle/>
                    <a:p>
                      <a:pPr indent="139700" algn="ctr" latinLnBrk="1">
                        <a:spcAft>
                          <a:spcPts val="0"/>
                        </a:spcAft>
                      </a:pPr>
                      <a:r>
                        <a:rPr lang="ko-KR" altLang="en-US" sz="16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담당 업무 설명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271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기능</a:t>
                      </a:r>
                      <a:r>
                        <a:rPr lang="en-US" altLang="ko-KR" sz="14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 index 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페이지로 상단 헤더의 메뉴 일정계획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여행관리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커뮤니티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서비스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예약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검색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마이페이지를 선택하여 각각의 페이지로 이동하며 검색창을 통해 검색을 할 수 있으며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  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로그인 시 사용자의 일정 정보 및 상태를 확인할 수 있다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75307BF-6451-450E-99A2-52665A938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622" y="1365079"/>
            <a:ext cx="5521720" cy="318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01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지도이(가) 표시된 사진&#10;&#10;자동 생성된 설명">
            <a:extLst>
              <a:ext uri="{FF2B5EF4-FFF2-40B4-BE49-F238E27FC236}">
                <a16:creationId xmlns:a16="http://schemas.microsoft.com/office/drawing/2014/main" id="{213E2DC2-1BA6-4EA7-A7E4-7DA049666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763" y="1090020"/>
            <a:ext cx="5022850" cy="3429000"/>
          </a:xfrm>
          <a:prstGeom prst="rect">
            <a:avLst/>
          </a:prstGeom>
          <a:noFill/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6BC744B-E8FB-433F-86D3-DF19EE11C2E4}"/>
              </a:ext>
            </a:extLst>
          </p:cNvPr>
          <p:cNvSpPr/>
          <p:nvPr/>
        </p:nvSpPr>
        <p:spPr>
          <a:xfrm>
            <a:off x="3449618" y="1285376"/>
            <a:ext cx="7905019" cy="3296673"/>
          </a:xfrm>
          <a:prstGeom prst="rect">
            <a:avLst/>
          </a:prstGeom>
          <a:noFill/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1F6BE54-3C70-43D5-AF74-EFE0CB3FF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116054"/>
              </p:ext>
            </p:extLst>
          </p:nvPr>
        </p:nvGraphicFramePr>
        <p:xfrm>
          <a:off x="3449618" y="4903596"/>
          <a:ext cx="7938741" cy="1346479"/>
        </p:xfrm>
        <a:graphic>
          <a:graphicData uri="http://schemas.openxmlformats.org/drawingml/2006/table">
            <a:tbl>
              <a:tblPr/>
              <a:tblGrid>
                <a:gridCol w="1584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4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417">
                <a:tc gridSpan="2">
                  <a:txBody>
                    <a:bodyPr/>
                    <a:lstStyle/>
                    <a:p>
                      <a:pPr indent="139700" algn="ctr" latinLnBrk="1">
                        <a:spcAft>
                          <a:spcPts val="0"/>
                        </a:spcAft>
                      </a:pPr>
                      <a:r>
                        <a:rPr lang="ko-KR" altLang="en-US" sz="16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담당 업무 설명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6062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기능</a:t>
                      </a:r>
                      <a:r>
                        <a:rPr lang="en-US" altLang="ko-KR" sz="14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 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전체 일정에 대한 일정 이름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시작및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 종료 날짜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도시 선택과 공유 여부를 설정하고 일정 설정을 완료하며 상세 일정 페이지로 이동할 수 있다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.  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지도 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API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는 카카오 </a:t>
                      </a:r>
                      <a:r>
                        <a:rPr lang="ko-KR" altLang="en-US" sz="1200" kern="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맵을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 사용하였고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각 이미지는 카카오 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CDN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에 있는 이미지 파일을 수정하여 조원들의 협의로 아이콘을 선택하여 </a:t>
                      </a:r>
                      <a:r>
                        <a:rPr lang="ko-KR" altLang="en-US" sz="1200" kern="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커스티마이징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 하였다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. 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각각의 카테고리를 선택하면 카테고리별 리스트가 지도에 마커로 출력된다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. </a:t>
                      </a:r>
                      <a:endParaRPr lang="ko-KR" sz="12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 UltraLight" panose="020B0603020101020101" pitchFamily="50" charset="-127"/>
                        <a:ea typeface="나눔바른고딕 UltraLight" panose="020B0603020101020101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4984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6BC744B-E8FB-433F-86D3-DF19EE11C2E4}"/>
              </a:ext>
            </a:extLst>
          </p:cNvPr>
          <p:cNvSpPr/>
          <p:nvPr/>
        </p:nvSpPr>
        <p:spPr>
          <a:xfrm>
            <a:off x="3449618" y="1285376"/>
            <a:ext cx="7905019" cy="3296673"/>
          </a:xfrm>
          <a:prstGeom prst="rect">
            <a:avLst/>
          </a:prstGeom>
          <a:noFill/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1F6BE54-3C70-43D5-AF74-EFE0CB3FF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42036"/>
              </p:ext>
            </p:extLst>
          </p:nvPr>
        </p:nvGraphicFramePr>
        <p:xfrm>
          <a:off x="3449618" y="4903596"/>
          <a:ext cx="7938741" cy="1407697"/>
        </p:xfrm>
        <a:graphic>
          <a:graphicData uri="http://schemas.openxmlformats.org/drawingml/2006/table">
            <a:tbl>
              <a:tblPr/>
              <a:tblGrid>
                <a:gridCol w="1584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4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417">
                <a:tc gridSpan="2">
                  <a:txBody>
                    <a:bodyPr/>
                    <a:lstStyle/>
                    <a:p>
                      <a:pPr indent="139700" algn="ctr" latinLnBrk="1">
                        <a:spcAft>
                          <a:spcPts val="0"/>
                        </a:spcAft>
                      </a:pPr>
                      <a:r>
                        <a:rPr lang="ko-KR" altLang="en-US" sz="16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담당 업무 설명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271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기능</a:t>
                      </a:r>
                      <a:r>
                        <a:rPr lang="en-US" altLang="ko-KR" sz="14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 </a:t>
                      </a:r>
                      <a:r>
                        <a:rPr lang="en-US" altLang="ko-KR" sz="1200" kern="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kakao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 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지도 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API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를 이용하여 지도의 좌표에 따라 카테고리별로 나누어 정확도가 높은 순서대로 장소 리스트에 동적으로 데이터가 추가된다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. 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지도를 확대 및 축소 할 때마다 카테고리별로 검색이 실시간으로 진행되며 마우스로 이동 했을 때도 마찬가지로 새로운 리스트를 경도와 위도를 중심으로 카카오 서버로부터  받아온다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. 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일정에 추가된 장소는 카카오 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API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의 그리기 함수를 활용하여 선으로 이어주어 경로를 표시하였다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. 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또한 자바스크립트를 활용하여 호출된 값을 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hidden tag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로 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Servlet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으로 넘기고 계산하는 작업을 진행했다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.</a:t>
                      </a:r>
                      <a:endParaRPr lang="ko-KR" sz="12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 UltraLight" panose="020B0603020101020101" pitchFamily="50" charset="-127"/>
                        <a:ea typeface="나눔바른고딕 UltraLight" panose="020B0603020101020101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098" name="Picture 2" descr="지도이(가) 표시된 사진&#10;&#10;자동 생성된 설명">
            <a:extLst>
              <a:ext uri="{FF2B5EF4-FFF2-40B4-BE49-F238E27FC236}">
                <a16:creationId xmlns:a16="http://schemas.microsoft.com/office/drawing/2014/main" id="{DD4E77E3-5394-4ACA-85A3-E42E74764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763" y="1402127"/>
            <a:ext cx="5036503" cy="30631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2724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6BC744B-E8FB-433F-86D3-DF19EE11C2E4}"/>
              </a:ext>
            </a:extLst>
          </p:cNvPr>
          <p:cNvSpPr/>
          <p:nvPr/>
        </p:nvSpPr>
        <p:spPr>
          <a:xfrm>
            <a:off x="3449618" y="1285376"/>
            <a:ext cx="7905019" cy="3296673"/>
          </a:xfrm>
          <a:prstGeom prst="rect">
            <a:avLst/>
          </a:prstGeom>
          <a:noFill/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1F6BE54-3C70-43D5-AF74-EFE0CB3FF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702561"/>
              </p:ext>
            </p:extLst>
          </p:nvPr>
        </p:nvGraphicFramePr>
        <p:xfrm>
          <a:off x="3449618" y="4903596"/>
          <a:ext cx="7938741" cy="1293132"/>
        </p:xfrm>
        <a:graphic>
          <a:graphicData uri="http://schemas.openxmlformats.org/drawingml/2006/table">
            <a:tbl>
              <a:tblPr/>
              <a:tblGrid>
                <a:gridCol w="1584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4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417">
                <a:tc gridSpan="2">
                  <a:txBody>
                    <a:bodyPr/>
                    <a:lstStyle/>
                    <a:p>
                      <a:pPr indent="139700" algn="ctr" latinLnBrk="1">
                        <a:spcAft>
                          <a:spcPts val="0"/>
                        </a:spcAft>
                      </a:pPr>
                      <a:r>
                        <a:rPr lang="ko-KR" altLang="en-US" sz="16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담당 업무 설명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271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기능</a:t>
                      </a:r>
                      <a:r>
                        <a:rPr lang="en-US" altLang="ko-KR" sz="14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 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리스트에 출력된 내용을 클릭하면 자바스크립트로 </a:t>
                      </a:r>
                      <a:r>
                        <a:rPr lang="en-US" altLang="ko-KR" sz="1200" kern="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url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을 얻어오는 함수를 이용하여  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iframe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으로 내용을 출력한다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. 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출력된 내용을 기반으로 사용자는 이 장소를 일정에 추가 및 찜 할 수 있다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. 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일정 완료 버튼을 누르면 정보는 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DB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에 저장이 되고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여행 관리에서 공유로 선택된 일정들은 다른 회원들도 조회가 가능하며 작성자는 일정 수정 및 삭제가 가능하다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.</a:t>
                      </a:r>
                      <a:endParaRPr lang="ko-KR" sz="12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 UltraLight" panose="020B0603020101020101" pitchFamily="50" charset="-127"/>
                        <a:ea typeface="나눔바른고딕 UltraLight" panose="020B0603020101020101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122" name="Picture 2" descr="텍스트이(가) 표시된 사진&#10;&#10;자동 생성된 설명">
            <a:extLst>
              <a:ext uri="{FF2B5EF4-FFF2-40B4-BE49-F238E27FC236}">
                <a16:creationId xmlns:a16="http://schemas.microsoft.com/office/drawing/2014/main" id="{68377733-57E8-48EC-AD12-64B00BF00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642" y="1402127"/>
            <a:ext cx="6182691" cy="30631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95670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6BC744B-E8FB-433F-86D3-DF19EE11C2E4}"/>
              </a:ext>
            </a:extLst>
          </p:cNvPr>
          <p:cNvSpPr/>
          <p:nvPr/>
        </p:nvSpPr>
        <p:spPr>
          <a:xfrm>
            <a:off x="3449618" y="1285376"/>
            <a:ext cx="7905019" cy="3296673"/>
          </a:xfrm>
          <a:prstGeom prst="rect">
            <a:avLst/>
          </a:prstGeom>
          <a:noFill/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1F6BE54-3C70-43D5-AF74-EFE0CB3FF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319618"/>
              </p:ext>
            </p:extLst>
          </p:nvPr>
        </p:nvGraphicFramePr>
        <p:xfrm>
          <a:off x="3449618" y="4903596"/>
          <a:ext cx="7938741" cy="1293132"/>
        </p:xfrm>
        <a:graphic>
          <a:graphicData uri="http://schemas.openxmlformats.org/drawingml/2006/table">
            <a:tbl>
              <a:tblPr/>
              <a:tblGrid>
                <a:gridCol w="1584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4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417">
                <a:tc gridSpan="2">
                  <a:txBody>
                    <a:bodyPr/>
                    <a:lstStyle/>
                    <a:p>
                      <a:pPr indent="139700" algn="ctr" latinLnBrk="1">
                        <a:spcAft>
                          <a:spcPts val="0"/>
                        </a:spcAft>
                      </a:pPr>
                      <a:r>
                        <a:rPr lang="ko-KR" altLang="en-US" sz="16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담당 업무 설명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271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기능</a:t>
                      </a:r>
                      <a:r>
                        <a:rPr lang="en-US" altLang="ko-KR" sz="14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5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 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각 일정에 대해 순서를 바꾸고 싶으면 드래그 앤 드랍으로 일정의 순서를 바꿀 수 있다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. 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또한 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X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버튼을 눌러 해당 일정을 삭제 할 수 있다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. 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사용자가 일정 </a:t>
                      </a:r>
                      <a:r>
                        <a:rPr lang="ko-KR" altLang="en-US" sz="1200" kern="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계획중일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 때 모든 일정은 임시 테이블에 저장되며 사용자가 일정 추가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순서 변경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삭제시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 실시간으로 변경 된다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. </a:t>
                      </a:r>
                      <a:endParaRPr lang="ko-KR" sz="12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 UltraLight" panose="020B0603020101020101" pitchFamily="50" charset="-127"/>
                        <a:ea typeface="나눔바른고딕 UltraLight" panose="020B0603020101020101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170" name="Picture 2" descr="텍스트이(가) 표시된 사진&#10;&#10;자동 생성된 설명">
            <a:extLst>
              <a:ext uri="{FF2B5EF4-FFF2-40B4-BE49-F238E27FC236}">
                <a16:creationId xmlns:a16="http://schemas.microsoft.com/office/drawing/2014/main" id="{ABA400A7-1A27-4945-A603-B6DA83B1F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221" y="1409712"/>
            <a:ext cx="1924050" cy="304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96803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6BC744B-E8FB-433F-86D3-DF19EE11C2E4}"/>
              </a:ext>
            </a:extLst>
          </p:cNvPr>
          <p:cNvSpPr/>
          <p:nvPr/>
        </p:nvSpPr>
        <p:spPr>
          <a:xfrm>
            <a:off x="3449618" y="1285376"/>
            <a:ext cx="7905019" cy="3296673"/>
          </a:xfrm>
          <a:prstGeom prst="rect">
            <a:avLst/>
          </a:prstGeom>
          <a:noFill/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1F6BE54-3C70-43D5-AF74-EFE0CB3FF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17565"/>
              </p:ext>
            </p:extLst>
          </p:nvPr>
        </p:nvGraphicFramePr>
        <p:xfrm>
          <a:off x="3449618" y="4903596"/>
          <a:ext cx="7938741" cy="1293132"/>
        </p:xfrm>
        <a:graphic>
          <a:graphicData uri="http://schemas.openxmlformats.org/drawingml/2006/table">
            <a:tbl>
              <a:tblPr/>
              <a:tblGrid>
                <a:gridCol w="1584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4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417">
                <a:tc gridSpan="2">
                  <a:txBody>
                    <a:bodyPr/>
                    <a:lstStyle/>
                    <a:p>
                      <a:pPr indent="139700" algn="ctr" latinLnBrk="1">
                        <a:spcAft>
                          <a:spcPts val="0"/>
                        </a:spcAft>
                      </a:pPr>
                      <a:r>
                        <a:rPr lang="ko-KR" altLang="en-US" sz="16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담당 업무 설명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271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기능</a:t>
                      </a:r>
                      <a:r>
                        <a:rPr lang="en-US" altLang="ko-KR" sz="14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6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 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공유를 선택한 일정들을 내역에 출력한다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. 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출력된 일정은 모든 사용자가 보고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수정할 수 있도록 설계 되었다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. 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사용자가 상세보기를 클릭하면 해당 일정에 대한 리스트를 목록과 지도에 표시해주고 수정하기 버튼을 눌러 수정이 가능하다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.</a:t>
                      </a:r>
                      <a:endParaRPr lang="ko-KR" sz="12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 UltraLight" panose="020B0603020101020101" pitchFamily="50" charset="-127"/>
                        <a:ea typeface="나눔바른고딕 UltraLight" panose="020B0603020101020101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194" name="Picture 2">
            <a:extLst>
              <a:ext uri="{FF2B5EF4-FFF2-40B4-BE49-F238E27FC236}">
                <a16:creationId xmlns:a16="http://schemas.microsoft.com/office/drawing/2014/main" id="{A28DE091-F8C1-4BE3-8D1D-973B6A7A5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99" y="1328910"/>
            <a:ext cx="4490691" cy="32096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79682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3719560" y="1941733"/>
            <a:ext cx="76834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 형 </a:t>
            </a:r>
            <a:r>
              <a:rPr lang="ko-KR" altLang="en-US" sz="1600" b="1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래</a:t>
            </a:r>
            <a:r>
              <a:rPr lang="en-US" altLang="ko-KR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(Kim </a:t>
            </a:r>
            <a:r>
              <a:rPr lang="en-US" altLang="ko-KR" sz="1600" b="1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Hyeongrae</a:t>
            </a:r>
            <a:r>
              <a:rPr lang="en-US" altLang="ko-KR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1993. 12. 09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3751946" y="2752587"/>
            <a:ext cx="55961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Education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	                  2021. 02 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경기대학교 컴퓨터과학과 졸업  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3780521" y="2626660"/>
            <a:ext cx="7593898" cy="0"/>
          </a:xfrm>
          <a:prstGeom prst="lin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3780521" y="3155578"/>
            <a:ext cx="7593898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3799571" y="3857630"/>
            <a:ext cx="7593898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직사각형 33"/>
          <p:cNvSpPr/>
          <p:nvPr/>
        </p:nvSpPr>
        <p:spPr>
          <a:xfrm>
            <a:off x="3751946" y="3254610"/>
            <a:ext cx="15203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Work Experiences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746658" y="3943151"/>
            <a:ext cx="41873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300836" y="3254610"/>
            <a:ext cx="60598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2021.04~09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쌍용교육센터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(</a:t>
            </a:r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디지털컨버전스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) Java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기반 멀티 플랫폼 융합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SW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개발자 양성 과정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311673" y="3869392"/>
            <a:ext cx="613200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2019.03~06 </a:t>
            </a:r>
            <a:r>
              <a:rPr lang="en-US" altLang="ko-KR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Keras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와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Android Studio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를 활용한 시계열 예측 앱 프로그램          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-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졸업작품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2021.04~05 Java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를 활용한 자바 프로젝트                                                                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-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쌍용교육센터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2021.05~06 Oracle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을 활용한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DB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프로젝트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		           -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쌍용교육센터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2021.06~07 JSP Servlet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Model2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를 활용한 여행 일정 </a:t>
            </a:r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플래너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커뮤니티 사이트 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-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쌍용교육센터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3809096" y="4671197"/>
            <a:ext cx="7593898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직사각형 39"/>
          <p:cNvSpPr/>
          <p:nvPr/>
        </p:nvSpPr>
        <p:spPr>
          <a:xfrm>
            <a:off x="3765708" y="4798738"/>
            <a:ext cx="41873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Github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300836" y="4783964"/>
            <a:ext cx="20449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https://github.com/Lay4U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278" y="1146684"/>
            <a:ext cx="1115665" cy="579170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3809096" y="5318897"/>
            <a:ext cx="7593898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직사각형 18"/>
          <p:cNvSpPr/>
          <p:nvPr/>
        </p:nvSpPr>
        <p:spPr>
          <a:xfrm>
            <a:off x="3765708" y="5446438"/>
            <a:ext cx="41873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Certificate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300836" y="5431664"/>
            <a:ext cx="25683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2021.08     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정보처리기사 자격증 취득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71525" y="2228850"/>
            <a:ext cx="1666875" cy="2219325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증명</a:t>
            </a:r>
            <a:endParaRPr lang="en-US" altLang="ko-KR" sz="36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사진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18FD51-AA13-490D-9C15-658FF04297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4" y="2228849"/>
            <a:ext cx="1665081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40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6BC744B-E8FB-433F-86D3-DF19EE11C2E4}"/>
              </a:ext>
            </a:extLst>
          </p:cNvPr>
          <p:cNvSpPr/>
          <p:nvPr/>
        </p:nvSpPr>
        <p:spPr>
          <a:xfrm>
            <a:off x="3449618" y="1285376"/>
            <a:ext cx="7905019" cy="3296673"/>
          </a:xfrm>
          <a:prstGeom prst="rect">
            <a:avLst/>
          </a:prstGeom>
          <a:noFill/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1F6BE54-3C70-43D5-AF74-EFE0CB3FF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601259"/>
              </p:ext>
            </p:extLst>
          </p:nvPr>
        </p:nvGraphicFramePr>
        <p:xfrm>
          <a:off x="3449618" y="4903596"/>
          <a:ext cx="7938741" cy="1293132"/>
        </p:xfrm>
        <a:graphic>
          <a:graphicData uri="http://schemas.openxmlformats.org/drawingml/2006/table">
            <a:tbl>
              <a:tblPr/>
              <a:tblGrid>
                <a:gridCol w="1584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4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417">
                <a:tc gridSpan="2">
                  <a:txBody>
                    <a:bodyPr/>
                    <a:lstStyle/>
                    <a:p>
                      <a:pPr indent="139700" algn="ctr" latinLnBrk="1">
                        <a:spcAft>
                          <a:spcPts val="0"/>
                        </a:spcAft>
                      </a:pPr>
                      <a:r>
                        <a:rPr lang="ko-KR" altLang="en-US" sz="16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담당 업무 설명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271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기능</a:t>
                      </a:r>
                      <a:r>
                        <a:rPr lang="en-US" altLang="ko-KR" sz="14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7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 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여행 일정 내역에서 상세보기를 클릭하면 위와 같이 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DB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에 저장된 내역을 표시해준다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. 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각 일정에 대한 상세 내역을 리스트로 표기하고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지도에는 마커와 선으로 위치를 한눈에 파악하기 쉽도록 레이아웃을 구성하였다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. 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또한 수정하기 버튼을 눌러 일정을 수정 또한 가능하다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.</a:t>
                      </a:r>
                      <a:endParaRPr lang="ko-KR" sz="12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 UltraLight" panose="020B0603020101020101" pitchFamily="50" charset="-127"/>
                        <a:ea typeface="나눔바른고딕 UltraLight" panose="020B0603020101020101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146" name="Picture 2" descr="impl3">
            <a:extLst>
              <a:ext uri="{FF2B5EF4-FFF2-40B4-BE49-F238E27FC236}">
                <a16:creationId xmlns:a16="http://schemas.microsoft.com/office/drawing/2014/main" id="{B547B117-6523-4640-8D27-B02EE43A1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556" y="1308920"/>
            <a:ext cx="4838863" cy="3221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48986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6BC744B-E8FB-433F-86D3-DF19EE11C2E4}"/>
              </a:ext>
            </a:extLst>
          </p:cNvPr>
          <p:cNvSpPr/>
          <p:nvPr/>
        </p:nvSpPr>
        <p:spPr>
          <a:xfrm>
            <a:off x="3449618" y="1285376"/>
            <a:ext cx="7905019" cy="3296673"/>
          </a:xfrm>
          <a:prstGeom prst="rect">
            <a:avLst/>
          </a:prstGeom>
          <a:noFill/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1F6BE54-3C70-43D5-AF74-EFE0CB3FF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692131"/>
              </p:ext>
            </p:extLst>
          </p:nvPr>
        </p:nvGraphicFramePr>
        <p:xfrm>
          <a:off x="3449618" y="4903596"/>
          <a:ext cx="7938741" cy="1293132"/>
        </p:xfrm>
        <a:graphic>
          <a:graphicData uri="http://schemas.openxmlformats.org/drawingml/2006/table">
            <a:tbl>
              <a:tblPr/>
              <a:tblGrid>
                <a:gridCol w="1584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4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417">
                <a:tc gridSpan="2">
                  <a:txBody>
                    <a:bodyPr/>
                    <a:lstStyle/>
                    <a:p>
                      <a:pPr indent="139700" algn="ctr" latinLnBrk="1">
                        <a:spcAft>
                          <a:spcPts val="0"/>
                        </a:spcAft>
                      </a:pPr>
                      <a:r>
                        <a:rPr lang="ko-KR" altLang="en-US" sz="16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담당 업무 설명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271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기능</a:t>
                      </a:r>
                      <a:r>
                        <a:rPr lang="en-US" altLang="ko-KR" sz="14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8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 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게시판 글의 내용을 확인할 수 있다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. 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게시글을 추천하거나  </a:t>
                      </a:r>
                      <a:r>
                        <a:rPr lang="ko-KR" altLang="en-US" sz="1200" kern="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답변달기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삭제하기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추천하기등이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 가능하며 </a:t>
                      </a:r>
                      <a:r>
                        <a:rPr lang="ko-KR" altLang="en-US" sz="1200" kern="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댓글달기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 및 댓글 삭제 또한 가능하다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. </a:t>
                      </a:r>
                      <a:r>
                        <a:rPr lang="ko-KR" altLang="en-US" sz="1200" kern="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새로고침에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 의한 조회수를 방지하기 위하여 </a:t>
                      </a:r>
                      <a:r>
                        <a:rPr lang="ko-KR" altLang="en-US" sz="1200" kern="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새로고침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 티켓을 부여하여 인위적인 </a:t>
                      </a:r>
                      <a:r>
                        <a:rPr lang="ko-KR" altLang="en-US" sz="1200" kern="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새로고침으로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 인한 조회수 증가가 불가능하다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.</a:t>
                      </a:r>
                      <a:endParaRPr lang="ko-KR" sz="12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 UltraLight" panose="020B0603020101020101" pitchFamily="50" charset="-127"/>
                        <a:ea typeface="나눔바른고딕 UltraLight" panose="020B0603020101020101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218" name="Picture 2" descr="텍스트이(가) 표시된 사진&#10;&#10;자동 생성된 설명">
            <a:extLst>
              <a:ext uri="{FF2B5EF4-FFF2-40B4-BE49-F238E27FC236}">
                <a16:creationId xmlns:a16="http://schemas.microsoft.com/office/drawing/2014/main" id="{09FDF4C4-0D99-45A6-B842-9EC0D983A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754" y="1436107"/>
            <a:ext cx="3949114" cy="30526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62983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961B60-10F2-441F-8219-D9B76BA4D174}"/>
              </a:ext>
            </a:extLst>
          </p:cNvPr>
          <p:cNvSpPr txBox="1"/>
          <p:nvPr/>
        </p:nvSpPr>
        <p:spPr>
          <a:xfrm>
            <a:off x="2904103" y="864300"/>
            <a:ext cx="895170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처음 사용해보는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JSP Servlet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기반의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Model2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웹 프로젝트 였다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여행 일정을 만드는 웹 서비스를 진행 하였는데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사용자의 행동에 따라 여러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서블릿과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 하나의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map.jsp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페이지로 데이터를 주고 받는 방식으로 구현하였다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사용자의 행동에 반응하기 위하여 자바스크립트를 많이 활용했다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. </a:t>
            </a:r>
          </a:p>
          <a:p>
            <a:pPr lvl="0"/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 UltraLight" pitchFamily="50" charset="-127"/>
              <a:ea typeface="나눔바른고딕 UltraLight" pitchFamily="50" charset="-127"/>
            </a:endParaRPr>
          </a:p>
          <a:p>
            <a:pPr lvl="0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특히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다음 카카오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API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를 사용하여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API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의 호출 결과 값을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Javascript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로 재가공하고 데이터를 정제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계산하여 사용자에게 출력하는 과정까지 디버깅을 통해서 완료할 수 있었다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다음에서 제공하는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API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가 그렇게 친절하지가 않아 손 봐야 할 곳이 많았고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조원들이 원하는 기능을 구현하기 위해 시간을 많이 소요하였다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. </a:t>
            </a:r>
          </a:p>
          <a:p>
            <a:pPr lvl="0"/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 UltraLight" pitchFamily="50" charset="-127"/>
              <a:ea typeface="나눔바른고딕 UltraLight" pitchFamily="50" charset="-127"/>
            </a:endParaRPr>
          </a:p>
          <a:p>
            <a:pPr lvl="0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DAO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DTO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를 사용하여 데이터를 관리하였으며 필요한 정보는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DB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에 담아 저장하였다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기능에는 전체 일정을 선택할 수 있고 지도를 움직이면 자동으로 해당 거리에서 정확도순으로 음식점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명소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숙박업소등으로 분류하여 리스트에 출력하고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출력된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리스트중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 사용자가 원하는 일정을 추가 할 수 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일정을 모두 추가한 후 완료 버튼을 누르면 여행관리 게시판에서 내역을 확인할 수 있고 수정하기를 통해 일정을 수정도 가능하다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. </a:t>
            </a:r>
          </a:p>
          <a:p>
            <a:pPr lvl="0"/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 UltraLight" pitchFamily="50" charset="-127"/>
              <a:ea typeface="나눔바른고딕 UltraLight" pitchFamily="50" charset="-127"/>
            </a:endParaRPr>
          </a:p>
          <a:p>
            <a:pPr lvl="0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또한 커뮤니티 게시판도 만들어 사용자들이 의견을 교류할 수 있도록 하였고 게시판의 기능은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CRUD,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검색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답글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댓글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추천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,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검색등의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 기능이 가능하다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투어 상품을 따로 만들어 투어의 상품을 예약할 수 있고 결제와 예약이 가능하다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또한 회원들 마이페이지를 통해 결제와 예약 목록을 조회할 수 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일정 플랜을 메인으로 하고 만들어진 일정을 게시판으로 서브 업무를 구성하였다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.</a:t>
            </a:r>
          </a:p>
          <a:p>
            <a:pPr lvl="0"/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 UltraLight" pitchFamily="50" charset="-127"/>
              <a:ea typeface="나눔바른고딕 UltraLight" pitchFamily="50" charset="-127"/>
            </a:endParaRPr>
          </a:p>
          <a:p>
            <a:pPr lvl="0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실제로 이러한 서비스를 구현해보니 하나의 페이지를 만드는데도 소요되는 시간과 작업량이 많다는 것을 몸소 체험 할 수 있었다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문법이나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기술등은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 크게 어렵진 않았는데 똑같지는 않지만 비슷한 코드의 반복이 계속되는 점이 아쉬웠다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예를 들어 하나의 작업이 필요할 때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서블릿에서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req.getParameter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로 값을 받아오고 처리하는 일련의 과정들이 여러 작업이 존재하였고 이를 메소드로 빼지도 못하고 수작업으로 작성해야 한다는 점이 아쉬웠다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비효율적인 코딩을 한다는 느낌이 들었지만 현재로서는 최선의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방법이였고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 값을 전달하고 전달 받는 과정이 꼭 필요했기 때문에 이 작업을 안 할 수 는 없었다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이와 같은 코드를 좀더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clean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한 코드로 작성 할 수 있었으면 좋겠다는 생각이 들었다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또한 각자 사용하는 환경이 달라서 통합을 하는데 어려움을 겪었다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필요한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library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파일을 관리하는데도 어려움이 있었다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일정한 환경을 구성할 수 있는 환경을 마련했으면 좋겠다는 생각도 들었다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1483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7A23F4-14A4-43E9-902D-B8671DAFF3D2}"/>
              </a:ext>
            </a:extLst>
          </p:cNvPr>
          <p:cNvSpPr txBox="1"/>
          <p:nvPr/>
        </p:nvSpPr>
        <p:spPr>
          <a:xfrm>
            <a:off x="4891889" y="2793113"/>
            <a:ext cx="62915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현재 </a:t>
            </a:r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Spring </a:t>
            </a:r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수업 및 </a:t>
            </a:r>
            <a:endParaRPr lang="en-US" altLang="ko-KR" sz="44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lvl="0"/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프로젝트 진행 중입니다</a:t>
            </a:r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29435" y="1389528"/>
            <a:ext cx="7333130" cy="39803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 flipH="1">
            <a:off x="2563905" y="1513266"/>
            <a:ext cx="879586" cy="879586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8748509" y="4357530"/>
            <a:ext cx="879586" cy="879586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5" name="그룹 24"/>
          <p:cNvGrpSpPr/>
          <p:nvPr/>
        </p:nvGrpSpPr>
        <p:grpSpPr>
          <a:xfrm>
            <a:off x="3793922" y="0"/>
            <a:ext cx="229377" cy="1441550"/>
            <a:chOff x="3793922" y="0"/>
            <a:chExt cx="229377" cy="1441550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3899646" y="0"/>
              <a:ext cx="0" cy="12909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</p:spPr>
        </p:pic>
      </p:grpSp>
      <p:grpSp>
        <p:nvGrpSpPr>
          <p:cNvPr id="26" name="그룹 25"/>
          <p:cNvGrpSpPr/>
          <p:nvPr/>
        </p:nvGrpSpPr>
        <p:grpSpPr>
          <a:xfrm>
            <a:off x="8162722" y="0"/>
            <a:ext cx="229377" cy="1441550"/>
            <a:chOff x="3793922" y="0"/>
            <a:chExt cx="229377" cy="1441550"/>
          </a:xfrm>
        </p:grpSpPr>
        <p:cxnSp>
          <p:nvCxnSpPr>
            <p:cNvPr id="27" name="직선 연결선 26"/>
            <p:cNvCxnSpPr/>
            <p:nvPr/>
          </p:nvCxnSpPr>
          <p:spPr>
            <a:xfrm>
              <a:off x="3899646" y="0"/>
              <a:ext cx="0" cy="12909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5" name="직사각형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08610" y="3025749"/>
            <a:ext cx="4598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감사합니다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!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4326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948994" y="2103406"/>
            <a:ext cx="1932493" cy="315590"/>
            <a:chOff x="160147" y="1840624"/>
            <a:chExt cx="1485774" cy="315590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292975" y="1859920"/>
              <a:ext cx="1220126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#1. </a:t>
              </a:r>
              <a:r>
                <a:rPr lang="ko-KR" altLang="en-US" sz="12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 </a:t>
              </a:r>
              <a:r>
                <a:rPr lang="en-US" altLang="ko-KR" sz="12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608603" y="2103406"/>
            <a:ext cx="1932493" cy="315590"/>
            <a:chOff x="160147" y="1840624"/>
            <a:chExt cx="1485774" cy="315590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92972" y="1859920"/>
              <a:ext cx="1220126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#2. </a:t>
              </a:r>
              <a:r>
                <a:rPr lang="ko-KR" altLang="en-US" sz="12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 </a:t>
              </a:r>
              <a:r>
                <a:rPr lang="en-US" altLang="ko-KR" sz="12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9240339" y="2103406"/>
            <a:ext cx="1932493" cy="315590"/>
            <a:chOff x="160147" y="1840624"/>
            <a:chExt cx="1485774" cy="315590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92976" y="1859920"/>
              <a:ext cx="1220126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#3. </a:t>
              </a:r>
              <a:r>
                <a:rPr lang="ko-KR" altLang="en-US" sz="12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 </a:t>
              </a:r>
              <a:r>
                <a:rPr lang="en-US" altLang="ko-KR" sz="12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</a:t>
              </a:r>
            </a:p>
          </p:txBody>
        </p:sp>
      </p:grpSp>
      <p:cxnSp>
        <p:nvCxnSpPr>
          <p:cNvPr id="25" name="직선 연결선 24"/>
          <p:cNvCxnSpPr/>
          <p:nvPr/>
        </p:nvCxnSpPr>
        <p:spPr>
          <a:xfrm flipH="1">
            <a:off x="4727322" y="2800499"/>
            <a:ext cx="375835" cy="375835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7386931" y="2800499"/>
            <a:ext cx="375835" cy="375835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10046540" y="2800499"/>
            <a:ext cx="375835" cy="375835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직사각형 27"/>
          <p:cNvSpPr/>
          <p:nvPr/>
        </p:nvSpPr>
        <p:spPr>
          <a:xfrm>
            <a:off x="4108128" y="3452325"/>
            <a:ext cx="15203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지하철 혼잡도 예측 앱 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240551" y="3734949"/>
            <a:ext cx="12554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주제 및 기획 의도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482603" y="4005315"/>
            <a:ext cx="7713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개발 환경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413674" y="4275681"/>
            <a:ext cx="909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데이터 구조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3796456" y="1828801"/>
            <a:ext cx="7593898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직사각형 38"/>
          <p:cNvSpPr/>
          <p:nvPr/>
        </p:nvSpPr>
        <p:spPr>
          <a:xfrm>
            <a:off x="6353289" y="3452325"/>
            <a:ext cx="24431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국내 여행 </a:t>
            </a:r>
            <a:r>
              <a:rPr lang="ko-KR" altLang="en-US" sz="1200" b="1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플래너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웹 커뮤니티 사이트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9468384" y="3452325"/>
            <a:ext cx="15203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주제 </a:t>
            </a:r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372" y="1148590"/>
            <a:ext cx="993734" cy="579170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4085061" y="4542381"/>
            <a:ext cx="15664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주요 기능 및 담당 업무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551536" y="4809081"/>
            <a:ext cx="6335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느낀 점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926601" y="3734949"/>
            <a:ext cx="12554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주제 및 기획 의도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7168653" y="4005315"/>
            <a:ext cx="7713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개발 환경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099724" y="4275681"/>
            <a:ext cx="909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데이터 구조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771111" y="4542381"/>
            <a:ext cx="15664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주요 기능 및 담당 업무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7237586" y="4809081"/>
            <a:ext cx="6335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느낀 점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9603126" y="3734949"/>
            <a:ext cx="12554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주제 및 기획 의도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9845178" y="4005315"/>
            <a:ext cx="7713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개발 환경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9776249" y="4275681"/>
            <a:ext cx="909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데이터 구조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9447636" y="4542381"/>
            <a:ext cx="15664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주요 기능 및 담당 업무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9914111" y="4809081"/>
            <a:ext cx="6335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느낀 점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9292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3145503" y="1245936"/>
            <a:ext cx="4294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지하철 혼잡도 예측 앱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35716" y="1630432"/>
            <a:ext cx="707203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 지하철의 포화도는 계속 증가하는 추세이며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이용객들에게 큰 불편을 안겨주고 있어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LSTM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을 기반으로 시간별 탑승 인원을 예측하는 프로젝트를 만들었다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순환 신경망 네트워크 구조를 이용해 혼잡도를 예측하고 사용자의 편의성을 위해 앱으로 제작을 하였다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이를 통해 전 역의 지하철 포화도를 계산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이용객들에게 현재 시각 지하철의 포화도 제공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이용자들의 분산 효과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정부 기관의 지하철 시간표 조정과 예산 할당의 지표로 활용하는 등의 효과를 기대할 수 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.</a:t>
            </a:r>
          </a:p>
          <a:p>
            <a:pPr lvl="0">
              <a:buFontTx/>
              <a:buChar char="-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 UltraLight" pitchFamily="50" charset="-127"/>
              <a:ea typeface="나눔바른고딕 UltraLight" pitchFamily="50" charset="-127"/>
            </a:endParaRPr>
          </a:p>
          <a:p>
            <a:pPr lvl="0"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Keras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, Android Studio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</a:rPr>
              <a:t>를 사용한 시계열 데이터 예측 앱 프로젝트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 UltraLight" pitchFamily="50" charset="-127"/>
              <a:ea typeface="나눔바른고딕 UltraLight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143231" y="3531531"/>
            <a:ext cx="1131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기획의도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274191" y="3952834"/>
            <a:ext cx="5731045" cy="2183635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바른고딕 UltraLight" pitchFamily="50" charset="-127"/>
              <a:ea typeface="나눔바른고딕 UltraLight" pitchFamily="50" charset="-127"/>
            </a:endParaRPr>
          </a:p>
        </p:txBody>
      </p:sp>
      <p:pic>
        <p:nvPicPr>
          <p:cNvPr id="3074" name="Picture 2" descr="테이블이(가) 표시된 사진&#10;&#10;자동 생성된 설명">
            <a:extLst>
              <a:ext uri="{FF2B5EF4-FFF2-40B4-BE49-F238E27FC236}">
                <a16:creationId xmlns:a16="http://schemas.microsoft.com/office/drawing/2014/main" id="{E9AD1942-10D1-4EA3-9F5B-86727EC87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420" y="4001021"/>
            <a:ext cx="1957798" cy="2083098"/>
          </a:xfrm>
          <a:prstGeom prst="rect">
            <a:avLst/>
          </a:prstGeom>
          <a:noFill/>
        </p:spPr>
      </p:pic>
      <p:pic>
        <p:nvPicPr>
          <p:cNvPr id="4098" name="Picture 2" descr="Seoulmetro eNewsMaker">
            <a:extLst>
              <a:ext uri="{FF2B5EF4-FFF2-40B4-BE49-F238E27FC236}">
                <a16:creationId xmlns:a16="http://schemas.microsoft.com/office/drawing/2014/main" id="{FAD8AACE-6578-4356-BA06-9ABB38D84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446" y="4002100"/>
            <a:ext cx="2542908" cy="20851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25214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916434"/>
              </p:ext>
            </p:extLst>
          </p:nvPr>
        </p:nvGraphicFramePr>
        <p:xfrm>
          <a:off x="3684968" y="1712327"/>
          <a:ext cx="7300531" cy="3593203"/>
        </p:xfrm>
        <a:graphic>
          <a:graphicData uri="http://schemas.openxmlformats.org/drawingml/2006/table">
            <a:tbl>
              <a:tblPr/>
              <a:tblGrid>
                <a:gridCol w="17258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4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6588">
                <a:tc>
                  <a:txBody>
                    <a:bodyPr/>
                    <a:lstStyle/>
                    <a:p>
                      <a:pPr algn="r" latinLnBrk="1">
                        <a:spcAft>
                          <a:spcPts val="0"/>
                        </a:spcAft>
                      </a:pPr>
                      <a:r>
                        <a:rPr lang="ko-KR" sz="1600" b="1" kern="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프로젝트 기간</a:t>
                      </a:r>
                      <a:r>
                        <a:rPr lang="en-US" altLang="ko-KR" sz="1600" b="1" kern="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 </a:t>
                      </a:r>
                      <a:r>
                        <a:rPr lang="en-US" altLang="ko-KR" sz="1600" b="1" kern="100" dirty="0">
                          <a:solidFill>
                            <a:srgbClr val="C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|</a:t>
                      </a:r>
                      <a:endParaRPr lang="ko-KR" sz="1600" b="1" kern="100" dirty="0">
                        <a:solidFill>
                          <a:srgbClr val="C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2019.03.04 ~ 2020.06.21</a:t>
                      </a:r>
                      <a:endParaRPr lang="ko-KR" sz="1600" kern="100" dirty="0">
                        <a:latin typeface="나눔바른고딕 UltraLight" panose="020B0603020101020101" pitchFamily="50" charset="-127"/>
                        <a:ea typeface="나눔바른고딕 UltraLight" panose="020B0603020101020101" pitchFamily="50" charset="-127"/>
                        <a:cs typeface="Times New Roman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457">
                <a:tc>
                  <a:txBody>
                    <a:bodyPr/>
                    <a:lstStyle/>
                    <a:p>
                      <a:pPr algn="r" latinLnBrk="1">
                        <a:spcAft>
                          <a:spcPts val="0"/>
                        </a:spcAft>
                      </a:pPr>
                      <a:r>
                        <a:rPr lang="ko-KR" altLang="en-US" sz="1600" b="1" kern="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개발 인원 </a:t>
                      </a:r>
                      <a:r>
                        <a:rPr lang="en-US" altLang="ko-KR" sz="1600" b="1" kern="100" dirty="0">
                          <a:solidFill>
                            <a:srgbClr val="C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|</a:t>
                      </a:r>
                      <a:endParaRPr lang="ko-KR" sz="1600" b="1" kern="100" dirty="0">
                        <a:solidFill>
                          <a:srgbClr val="C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4</a:t>
                      </a:r>
                      <a:r>
                        <a:rPr lang="ko-KR" altLang="en-US" sz="1600" kern="100" dirty="0"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명</a:t>
                      </a:r>
                      <a:endParaRPr lang="ko-KR" sz="1600" kern="100" dirty="0">
                        <a:latin typeface="나눔바른고딕 UltraLight" panose="020B0603020101020101" pitchFamily="50" charset="-127"/>
                        <a:ea typeface="나눔바른고딕 UltraLight" panose="020B0603020101020101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6457">
                <a:tc>
                  <a:txBody>
                    <a:bodyPr/>
                    <a:lstStyle/>
                    <a:p>
                      <a:pPr algn="r" latinLnBrk="1">
                        <a:spcAft>
                          <a:spcPts val="0"/>
                        </a:spcAft>
                      </a:pPr>
                      <a:r>
                        <a:rPr lang="ko-KR" sz="1600" b="1" kern="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개발 플랫폼</a:t>
                      </a:r>
                      <a:r>
                        <a:rPr lang="en-US" altLang="ko-KR" sz="1600" b="1" kern="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 </a:t>
                      </a:r>
                      <a:r>
                        <a:rPr lang="en-US" altLang="ko-KR" sz="1600" b="1" kern="100" dirty="0">
                          <a:solidFill>
                            <a:srgbClr val="C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|</a:t>
                      </a:r>
                      <a:endParaRPr lang="ko-KR" sz="1600" b="1" kern="100" dirty="0">
                        <a:solidFill>
                          <a:srgbClr val="C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Windows 10</a:t>
                      </a:r>
                      <a:endParaRPr lang="ko-KR" sz="1600" kern="100" dirty="0">
                        <a:latin typeface="나눔바른고딕 UltraLight" panose="020B0603020101020101" pitchFamily="50" charset="-127"/>
                        <a:ea typeface="나눔바른고딕 UltraLight" panose="020B0603020101020101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772">
                <a:tc>
                  <a:txBody>
                    <a:bodyPr/>
                    <a:lstStyle/>
                    <a:p>
                      <a:pPr algn="r" latinLnBrk="1">
                        <a:spcAft>
                          <a:spcPts val="0"/>
                        </a:spcAft>
                      </a:pPr>
                      <a:r>
                        <a:rPr lang="ko-KR" sz="1600" b="1" kern="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개발 툴</a:t>
                      </a:r>
                      <a:r>
                        <a:rPr lang="en-US" altLang="ko-KR" sz="1600" b="1" kern="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 </a:t>
                      </a:r>
                      <a:r>
                        <a:rPr lang="en-US" altLang="ko-KR" sz="1600" b="1" kern="100" dirty="0">
                          <a:solidFill>
                            <a:srgbClr val="C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|</a:t>
                      </a:r>
                      <a:endParaRPr lang="ko-KR" sz="1600" b="1" kern="100" dirty="0">
                        <a:solidFill>
                          <a:srgbClr val="C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altLang="ko-KR" sz="1600" kern="100" dirty="0" err="1"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Pycharm</a:t>
                      </a:r>
                      <a:r>
                        <a:rPr lang="en-US" altLang="ko-KR" sz="1600" kern="100" dirty="0"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, </a:t>
                      </a:r>
                      <a:r>
                        <a:rPr lang="en-US" altLang="ko-KR" sz="1600" kern="100" dirty="0" err="1"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Jupyter</a:t>
                      </a:r>
                      <a:r>
                        <a:rPr lang="en-US" altLang="ko-KR" sz="1600" kern="100" dirty="0"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 notebook, Android Studio, </a:t>
                      </a:r>
                      <a:r>
                        <a:rPr lang="en-US" altLang="ko-KR" sz="1600" kern="100" dirty="0" err="1"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Github</a:t>
                      </a:r>
                      <a:endParaRPr lang="ko-KR" sz="1600" kern="100" dirty="0">
                        <a:latin typeface="나눔바른고딕 UltraLight" panose="020B0603020101020101" pitchFamily="50" charset="-127"/>
                        <a:ea typeface="나눔바른고딕 UltraLight" panose="020B0603020101020101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122">
                <a:tc>
                  <a:txBody>
                    <a:bodyPr/>
                    <a:lstStyle/>
                    <a:p>
                      <a:pPr algn="r" latinLnBrk="1">
                        <a:spcAft>
                          <a:spcPts val="0"/>
                        </a:spcAft>
                      </a:pPr>
                      <a:r>
                        <a:rPr lang="ko-KR" sz="1600" b="1" kern="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사용언어</a:t>
                      </a:r>
                      <a:r>
                        <a:rPr lang="en-US" altLang="ko-KR" sz="1600" b="1" kern="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 </a:t>
                      </a:r>
                      <a:r>
                        <a:rPr lang="en-US" altLang="ko-KR" sz="1600" b="1" kern="100" dirty="0">
                          <a:solidFill>
                            <a:srgbClr val="C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|</a:t>
                      </a:r>
                      <a:endParaRPr lang="ko-KR" sz="1600" b="1" kern="100" dirty="0">
                        <a:solidFill>
                          <a:srgbClr val="C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</a:rPr>
                        <a:t>Python, Java, R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807">
                <a:tc>
                  <a:txBody>
                    <a:bodyPr/>
                    <a:lstStyle/>
                    <a:p>
                      <a:pPr algn="r" latinLnBrk="1">
                        <a:spcAft>
                          <a:spcPts val="0"/>
                        </a:spcAft>
                      </a:pPr>
                      <a:r>
                        <a:rPr lang="ko-KR" sz="1600" b="1" kern="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사용기술</a:t>
                      </a:r>
                      <a:r>
                        <a:rPr lang="en-US" altLang="ko-KR" sz="1600" b="1" kern="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 </a:t>
                      </a:r>
                      <a:r>
                        <a:rPr lang="en-US" altLang="ko-KR" sz="1600" b="1" kern="100" dirty="0">
                          <a:solidFill>
                            <a:srgbClr val="C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|</a:t>
                      </a:r>
                      <a:endParaRPr lang="ko-KR" sz="1600" b="1" kern="100" dirty="0">
                        <a:solidFill>
                          <a:srgbClr val="C0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Keras</a:t>
                      </a:r>
                      <a:r>
                        <a:rPr lang="en-US" sz="1600" kern="100" dirty="0"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, Pandas, LSTM, </a:t>
                      </a:r>
                      <a:r>
                        <a:rPr lang="en-US" sz="1600" kern="100" dirty="0" err="1"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odsay</a:t>
                      </a:r>
                      <a:r>
                        <a:rPr lang="en-US" sz="1600" kern="100" dirty="0"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 API</a:t>
                      </a:r>
                      <a:endParaRPr lang="ko-KR" sz="1600" kern="100" dirty="0">
                        <a:latin typeface="나눔바른고딕 UltraLight" panose="020B0603020101020101" pitchFamily="50" charset="-127"/>
                        <a:ea typeface="나눔바른고딕 UltraLight" panose="020B0603020101020101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6172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lowChart">
            <a:extLst>
              <a:ext uri="{FF2B5EF4-FFF2-40B4-BE49-F238E27FC236}">
                <a16:creationId xmlns:a16="http://schemas.microsoft.com/office/drawing/2014/main" id="{4D0F7079-6B58-46FF-AF36-2D5A4B22D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531" y="1223057"/>
            <a:ext cx="6608763" cy="51835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50346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449618" y="1285376"/>
            <a:ext cx="7905019" cy="3296673"/>
          </a:xfrm>
          <a:prstGeom prst="rect">
            <a:avLst/>
          </a:prstGeom>
          <a:noFill/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기능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1</a:t>
            </a: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구현 화면</a:t>
            </a:r>
            <a:endParaRPr lang="ko-KR" altLang="en-US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390206"/>
              </p:ext>
            </p:extLst>
          </p:nvPr>
        </p:nvGraphicFramePr>
        <p:xfrm>
          <a:off x="3449618" y="4903596"/>
          <a:ext cx="7938741" cy="1346479"/>
        </p:xfrm>
        <a:graphic>
          <a:graphicData uri="http://schemas.openxmlformats.org/drawingml/2006/table">
            <a:tbl>
              <a:tblPr/>
              <a:tblGrid>
                <a:gridCol w="1584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4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417">
                <a:tc gridSpan="2">
                  <a:txBody>
                    <a:bodyPr/>
                    <a:lstStyle/>
                    <a:p>
                      <a:pPr indent="139700" algn="ctr" latinLnBrk="1">
                        <a:spcAft>
                          <a:spcPts val="0"/>
                        </a:spcAft>
                      </a:pPr>
                      <a:r>
                        <a:rPr lang="ko-KR" altLang="en-US" sz="16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담당 업무 설명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6062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기능</a:t>
                      </a:r>
                      <a:r>
                        <a:rPr lang="en-US" altLang="ko-KR" sz="14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 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사용자에게 편의성을 제공하기 위해 앱으로 제작하였다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. 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지하철 노선도 출력과 경로 및 시간을 가져오기 위해 </a:t>
                      </a:r>
                      <a:r>
                        <a:rPr lang="en-US" altLang="ko-KR" sz="1200" kern="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odsay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 API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를 사용하였다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. 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지하철역을 선택하고 시간을 선택한 다음 도착역을 선택하면 경로를 표시하고 경로마다 이를 예측된 값과 연동하여 포화도를 </a:t>
                      </a:r>
                      <a:r>
                        <a:rPr lang="ko-KR" altLang="en-US" sz="1200" kern="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시각화하여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 사용자에게 제공하는 방식으로 구현하였다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.</a:t>
                      </a:r>
                      <a:endParaRPr lang="ko-KR" sz="12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 UltraLight" panose="020B0603020101020101" pitchFamily="50" charset="-127"/>
                        <a:ea typeface="나눔바른고딕 UltraLight" panose="020B0603020101020101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122" name="Picture 2" descr="impl1">
            <a:extLst>
              <a:ext uri="{FF2B5EF4-FFF2-40B4-BE49-F238E27FC236}">
                <a16:creationId xmlns:a16="http://schemas.microsoft.com/office/drawing/2014/main" id="{6DFE3876-F26C-45F2-BAB0-B645C179F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079" y="1411791"/>
            <a:ext cx="1712966" cy="30438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93056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449618" y="1285376"/>
            <a:ext cx="7905019" cy="3296673"/>
          </a:xfrm>
          <a:prstGeom prst="rect">
            <a:avLst/>
          </a:prstGeom>
          <a:noFill/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기능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3</a:t>
            </a: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구현 화면</a:t>
            </a:r>
            <a:endParaRPr lang="ko-KR" altLang="en-US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144198"/>
              </p:ext>
            </p:extLst>
          </p:nvPr>
        </p:nvGraphicFramePr>
        <p:xfrm>
          <a:off x="3449618" y="4903596"/>
          <a:ext cx="7938741" cy="1346479"/>
        </p:xfrm>
        <a:graphic>
          <a:graphicData uri="http://schemas.openxmlformats.org/drawingml/2006/table">
            <a:tbl>
              <a:tblPr/>
              <a:tblGrid>
                <a:gridCol w="1584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4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417">
                <a:tc gridSpan="2">
                  <a:txBody>
                    <a:bodyPr/>
                    <a:lstStyle/>
                    <a:p>
                      <a:pPr indent="139700" algn="ctr" latinLnBrk="1">
                        <a:spcAft>
                          <a:spcPts val="0"/>
                        </a:spcAft>
                      </a:pPr>
                      <a:r>
                        <a:rPr lang="ko-KR" altLang="en-US" sz="16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담당 업무 설명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6062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기능</a:t>
                      </a:r>
                      <a:r>
                        <a:rPr lang="en-US" altLang="ko-KR" sz="14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 내용 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: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통계학과 조원들과 함께 기본 데이터들을 분류하고 분석하기 위하여 회귀분석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확률모형설계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데이터 마이닝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시계열 분석을 통해 데이터를 정제하였고 정제된 데이터를 통해 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LSTM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의 정확도를 높였다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. 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또한 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ARIMA 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모형을 만들어 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LSTM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의 부족한 결과를 보정했다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. </a:t>
                      </a:r>
                      <a:endParaRPr lang="ko-KR" sz="12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 UltraLight" panose="020B0603020101020101" pitchFamily="50" charset="-127"/>
                        <a:ea typeface="나눔바른고딕 UltraLight" panose="020B0603020101020101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551B9811-7156-4569-BB53-EAE26C42B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418" y="1454216"/>
            <a:ext cx="2534523" cy="290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56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449618" y="1285376"/>
            <a:ext cx="7905019" cy="3296673"/>
          </a:xfrm>
          <a:prstGeom prst="rect">
            <a:avLst/>
          </a:prstGeom>
          <a:noFill/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기능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2</a:t>
            </a: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구현 화면</a:t>
            </a:r>
            <a:endParaRPr lang="ko-KR" altLang="en-US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170093"/>
              </p:ext>
            </p:extLst>
          </p:nvPr>
        </p:nvGraphicFramePr>
        <p:xfrm>
          <a:off x="3449618" y="4903596"/>
          <a:ext cx="7938741" cy="1346479"/>
        </p:xfrm>
        <a:graphic>
          <a:graphicData uri="http://schemas.openxmlformats.org/drawingml/2006/table">
            <a:tbl>
              <a:tblPr/>
              <a:tblGrid>
                <a:gridCol w="1584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4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417">
                <a:tc gridSpan="2">
                  <a:txBody>
                    <a:bodyPr/>
                    <a:lstStyle/>
                    <a:p>
                      <a:pPr indent="139700" algn="ctr" latinLnBrk="1">
                        <a:spcAft>
                          <a:spcPts val="0"/>
                        </a:spcAft>
                      </a:pPr>
                      <a:r>
                        <a:rPr lang="ko-KR" altLang="en-US" sz="16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담당 업무 설명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6062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기능</a:t>
                      </a:r>
                      <a:r>
                        <a:rPr lang="en-US" altLang="ko-KR" sz="14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 내용 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: 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학습을 위해 딥러닝 </a:t>
                      </a:r>
                      <a:r>
                        <a:rPr lang="ko-KR" altLang="en-US" sz="1200" kern="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프레임워크중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 하나인 </a:t>
                      </a:r>
                      <a:r>
                        <a:rPr lang="ko-KR" altLang="en-US" sz="1200" kern="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케라스를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 택하였고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시계열 데이터 학습에 용이한 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LSTM 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네트워크를 사용하였다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. 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모델을 구성하는 방식은 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Iterative 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방식으로 오차의 값을 최소화하는 방향으로 구성하였고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모델에 들어가는 유닛의 개수 또한 똑같은 방식으로 구성하였다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. 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모델의 정확도를 높이기 위해 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Attention Layer</a:t>
                      </a:r>
                      <a:r>
                        <a:rPr lang="ko-KR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를 추가하였다</a:t>
                      </a:r>
                      <a:r>
                        <a:rPr lang="en-US" altLang="ko-KR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 UltraLight" panose="020B0603020101020101" pitchFamily="50" charset="-127"/>
                          <a:ea typeface="나눔바른고딕 UltraLight" panose="020B0603020101020101" pitchFamily="50" charset="-127"/>
                          <a:cs typeface="Times New Roman"/>
                        </a:rPr>
                        <a:t>.</a:t>
                      </a:r>
                      <a:endParaRPr lang="ko-KR" sz="12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 UltraLight" panose="020B0603020101020101" pitchFamily="50" charset="-127"/>
                        <a:ea typeface="나눔바른고딕 UltraLight" panose="020B0603020101020101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146" name="Picture 2" descr="impl3">
            <a:extLst>
              <a:ext uri="{FF2B5EF4-FFF2-40B4-BE49-F238E27FC236}">
                <a16:creationId xmlns:a16="http://schemas.microsoft.com/office/drawing/2014/main" id="{E4B54A24-2BFD-4D6A-A49D-C788F553E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999" y="1345425"/>
            <a:ext cx="1717977" cy="30630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93056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1023</TotalTime>
  <Words>1644</Words>
  <Application>Microsoft Office PowerPoint</Application>
  <PresentationFormat>와이드스크린</PresentationFormat>
  <Paragraphs>130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나눔스퀘어 ExtraBold</vt:lpstr>
      <vt:lpstr>맑은 고딕</vt:lpstr>
      <vt:lpstr>나눔바른고딕</vt:lpstr>
      <vt:lpstr>나눔바른고딕 UltraLight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 호영</dc:creator>
  <cp:lastModifiedBy>kim lay</cp:lastModifiedBy>
  <cp:revision>66</cp:revision>
  <dcterms:created xsi:type="dcterms:W3CDTF">2018-06-16T09:30:48Z</dcterms:created>
  <dcterms:modified xsi:type="dcterms:W3CDTF">2021-08-16T12:16:25Z</dcterms:modified>
</cp:coreProperties>
</file>